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23"/>
  </p:notesMasterIdLst>
  <p:sldIdLst>
    <p:sldId id="283" r:id="rId4"/>
    <p:sldId id="302" r:id="rId5"/>
    <p:sldId id="262" r:id="rId6"/>
    <p:sldId id="263" r:id="rId7"/>
    <p:sldId id="284" r:id="rId8"/>
    <p:sldId id="285" r:id="rId9"/>
    <p:sldId id="286" r:id="rId10"/>
    <p:sldId id="287" r:id="rId11"/>
    <p:sldId id="289" r:id="rId12"/>
    <p:sldId id="290" r:id="rId13"/>
    <p:sldId id="288" r:id="rId14"/>
    <p:sldId id="264" r:id="rId15"/>
    <p:sldId id="275" r:id="rId16"/>
    <p:sldId id="266" r:id="rId17"/>
    <p:sldId id="298" r:id="rId18"/>
    <p:sldId id="299" r:id="rId19"/>
    <p:sldId id="300" r:id="rId20"/>
    <p:sldId id="301" r:id="rId21"/>
    <p:sldId id="273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99"/>
    <a:srgbClr val="FFCC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Средний стиль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2" autoAdjust="0"/>
    <p:restoredTop sz="97680" autoAdjust="0"/>
  </p:normalViewPr>
  <p:slideViewPr>
    <p:cSldViewPr snapToGrid="0">
      <p:cViewPr varScale="1">
        <p:scale>
          <a:sx n="92" d="100"/>
          <a:sy n="92" d="100"/>
        </p:scale>
        <p:origin x="187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-199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A0031F-E4A7-4470-ADF2-E272416A6637}" type="doc">
      <dgm:prSet loTypeId="urn:microsoft.com/office/officeart/2005/8/layout/h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6DB81C9F-755D-4B7A-814B-EEB01D7DCEA9}">
      <dgm:prSet phldrT="[Текст]"/>
      <dgm:spPr/>
      <dgm:t>
        <a:bodyPr/>
        <a:lstStyle/>
        <a:p>
          <a:r>
            <a:rPr lang="ru-RU" b="1" dirty="0" smtClean="0"/>
            <a:t>Особенности инжиниринга бизнес-систем</a:t>
          </a:r>
          <a:endParaRPr lang="ru-RU" b="1" dirty="0"/>
        </a:p>
      </dgm:t>
    </dgm:pt>
    <dgm:pt modelId="{DFEF27DC-12E0-4359-A90A-C2E20B6BA22F}" type="parTrans" cxnId="{4C5F41DE-CCBA-40A0-8DA1-E799A8722F0A}">
      <dgm:prSet/>
      <dgm:spPr/>
      <dgm:t>
        <a:bodyPr/>
        <a:lstStyle/>
        <a:p>
          <a:endParaRPr lang="ru-RU"/>
        </a:p>
      </dgm:t>
    </dgm:pt>
    <dgm:pt modelId="{BC58C6E7-C8F8-47AB-A2B4-E9CB64687507}" type="sibTrans" cxnId="{4C5F41DE-CCBA-40A0-8DA1-E799A8722F0A}">
      <dgm:prSet/>
      <dgm:spPr/>
      <dgm:t>
        <a:bodyPr/>
        <a:lstStyle/>
        <a:p>
          <a:endParaRPr lang="ru-RU"/>
        </a:p>
      </dgm:t>
    </dgm:pt>
    <dgm:pt modelId="{4A298F01-EDF4-4F21-8D9B-2A7F8FFEB00B}">
      <dgm:prSet phldrT="[Текст]"/>
      <dgm:spPr/>
      <dgm:t>
        <a:bodyPr/>
        <a:lstStyle/>
        <a:p>
          <a:pPr algn="just"/>
          <a:r>
            <a:rPr lang="ru-RU" dirty="0" smtClean="0"/>
            <a:t>индивидуальный подход к организации: учитываются ее специфика, отрасль, продукт, человеческий фактор. </a:t>
          </a:r>
          <a:endParaRPr lang="ru-RU" dirty="0"/>
        </a:p>
      </dgm:t>
    </dgm:pt>
    <dgm:pt modelId="{F520018A-030D-4A88-B533-EDBE5B7B1C35}" type="parTrans" cxnId="{3B47F0D0-1F0F-429A-BE2E-34784F699399}">
      <dgm:prSet/>
      <dgm:spPr/>
      <dgm:t>
        <a:bodyPr/>
        <a:lstStyle/>
        <a:p>
          <a:endParaRPr lang="ru-RU"/>
        </a:p>
      </dgm:t>
    </dgm:pt>
    <dgm:pt modelId="{54E9B58E-1CF9-40A0-869A-99CCC6756EA2}" type="sibTrans" cxnId="{3B47F0D0-1F0F-429A-BE2E-34784F699399}">
      <dgm:prSet/>
      <dgm:spPr/>
      <dgm:t>
        <a:bodyPr/>
        <a:lstStyle/>
        <a:p>
          <a:endParaRPr lang="ru-RU"/>
        </a:p>
      </dgm:t>
    </dgm:pt>
    <dgm:pt modelId="{590D050B-75E7-4321-B0DA-177D5138A5BE}">
      <dgm:prSet phldrT="[Текст]"/>
      <dgm:spPr/>
      <dgm:t>
        <a:bodyPr/>
        <a:lstStyle/>
        <a:p>
          <a:r>
            <a:rPr lang="ru-RU" b="1" dirty="0" smtClean="0"/>
            <a:t>Центральная задача</a:t>
          </a:r>
          <a:r>
            <a:rPr lang="ru-RU" dirty="0" smtClean="0"/>
            <a:t> </a:t>
          </a:r>
          <a:r>
            <a:rPr lang="ru-RU" b="1" dirty="0" smtClean="0"/>
            <a:t>инжиниринга бизнес-систем</a:t>
          </a:r>
          <a:endParaRPr lang="ru-RU" b="1" dirty="0"/>
        </a:p>
      </dgm:t>
    </dgm:pt>
    <dgm:pt modelId="{ED34104A-FF24-4B44-837B-BD032C998A22}" type="parTrans" cxnId="{2D5D5758-C01F-4273-816A-ED163331F7B9}">
      <dgm:prSet/>
      <dgm:spPr/>
      <dgm:t>
        <a:bodyPr/>
        <a:lstStyle/>
        <a:p>
          <a:endParaRPr lang="ru-RU"/>
        </a:p>
      </dgm:t>
    </dgm:pt>
    <dgm:pt modelId="{9466BC88-8282-4C94-995F-0CA68E966B79}" type="sibTrans" cxnId="{2D5D5758-C01F-4273-816A-ED163331F7B9}">
      <dgm:prSet/>
      <dgm:spPr/>
      <dgm:t>
        <a:bodyPr/>
        <a:lstStyle/>
        <a:p>
          <a:endParaRPr lang="ru-RU"/>
        </a:p>
      </dgm:t>
    </dgm:pt>
    <dgm:pt modelId="{52C53254-E973-4091-9CA5-024BBD3623A9}">
      <dgm:prSet phldrT="[Текст]"/>
      <dgm:spPr/>
      <dgm:t>
        <a:bodyPr/>
        <a:lstStyle/>
        <a:p>
          <a:pPr algn="just"/>
          <a:r>
            <a:rPr lang="ru-RU" dirty="0" smtClean="0"/>
            <a:t>достижение оптимального состояния организации – когда при минимальных затратах внутренних </a:t>
          </a:r>
          <a:r>
            <a:rPr lang="ru-RU" dirty="0" err="1" smtClean="0"/>
            <a:t>ресур</a:t>
          </a:r>
          <a:r>
            <a:rPr lang="ru-RU" dirty="0" smtClean="0"/>
            <a:t>-сов </a:t>
          </a:r>
          <a:r>
            <a:rPr lang="ru-RU" dirty="0" smtClean="0"/>
            <a:t>достигается максимум поставленных целей за счет траектории развития в зоне наиболее благоприятных факторов.</a:t>
          </a:r>
          <a:endParaRPr lang="ru-RU" dirty="0"/>
        </a:p>
      </dgm:t>
    </dgm:pt>
    <dgm:pt modelId="{8FB8C37E-8356-451A-8D62-49612C59A30C}" type="parTrans" cxnId="{8418B2A9-EE2F-46A2-BDA1-6FB86E890EAF}">
      <dgm:prSet/>
      <dgm:spPr/>
      <dgm:t>
        <a:bodyPr/>
        <a:lstStyle/>
        <a:p>
          <a:endParaRPr lang="ru-RU"/>
        </a:p>
      </dgm:t>
    </dgm:pt>
    <dgm:pt modelId="{03C8A151-34C0-41AD-974D-A01363B59C00}" type="sibTrans" cxnId="{8418B2A9-EE2F-46A2-BDA1-6FB86E890EAF}">
      <dgm:prSet/>
      <dgm:spPr/>
      <dgm:t>
        <a:bodyPr/>
        <a:lstStyle/>
        <a:p>
          <a:endParaRPr lang="ru-RU"/>
        </a:p>
      </dgm:t>
    </dgm:pt>
    <dgm:pt modelId="{9B822046-C56B-4F6D-AE18-5A3F8C4C8D67}" type="pres">
      <dgm:prSet presAssocID="{67A0031F-E4A7-4470-ADF2-E272416A663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3BDB1748-DC55-4380-9760-320F3B8D9AAF}" type="pres">
      <dgm:prSet presAssocID="{6DB81C9F-755D-4B7A-814B-EEB01D7DCEA9}" presName="composite" presStyleCnt="0"/>
      <dgm:spPr/>
    </dgm:pt>
    <dgm:pt modelId="{CB345CD7-4121-489A-9F72-F8F04C3DF532}" type="pres">
      <dgm:prSet presAssocID="{6DB81C9F-755D-4B7A-814B-EEB01D7DCEA9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9A7086E-938B-4C60-9501-50B5EF669C37}" type="pres">
      <dgm:prSet presAssocID="{6DB81C9F-755D-4B7A-814B-EEB01D7DCEA9}" presName="desTx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A9CA49B-80F6-49B8-B858-8A8876A03ECA}" type="pres">
      <dgm:prSet presAssocID="{BC58C6E7-C8F8-47AB-A2B4-E9CB64687507}" presName="space" presStyleCnt="0"/>
      <dgm:spPr/>
    </dgm:pt>
    <dgm:pt modelId="{EA8ECE44-D768-4D49-A4D5-A16BCF736193}" type="pres">
      <dgm:prSet presAssocID="{590D050B-75E7-4321-B0DA-177D5138A5BE}" presName="composite" presStyleCnt="0"/>
      <dgm:spPr/>
    </dgm:pt>
    <dgm:pt modelId="{FDF4D5B8-E819-4D95-B8A7-E56C77362809}" type="pres">
      <dgm:prSet presAssocID="{590D050B-75E7-4321-B0DA-177D5138A5BE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2830732-524A-4552-8790-6D553CEADB3D}" type="pres">
      <dgm:prSet presAssocID="{590D050B-75E7-4321-B0DA-177D5138A5BE}" presName="desTx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2D5D5758-C01F-4273-816A-ED163331F7B9}" srcId="{67A0031F-E4A7-4470-ADF2-E272416A6637}" destId="{590D050B-75E7-4321-B0DA-177D5138A5BE}" srcOrd="1" destOrd="0" parTransId="{ED34104A-FF24-4B44-837B-BD032C998A22}" sibTransId="{9466BC88-8282-4C94-995F-0CA68E966B79}"/>
    <dgm:cxn modelId="{370D5B38-269A-4D3E-A6F9-A1B95FC4ACF9}" type="presOf" srcId="{6DB81C9F-755D-4B7A-814B-EEB01D7DCEA9}" destId="{CB345CD7-4121-489A-9F72-F8F04C3DF532}" srcOrd="0" destOrd="0" presId="urn:microsoft.com/office/officeart/2005/8/layout/hList1"/>
    <dgm:cxn modelId="{23F2DD34-CE8E-4BF3-BBC6-E91657484B03}" type="presOf" srcId="{52C53254-E973-4091-9CA5-024BBD3623A9}" destId="{F2830732-524A-4552-8790-6D553CEADB3D}" srcOrd="0" destOrd="0" presId="urn:microsoft.com/office/officeart/2005/8/layout/hList1"/>
    <dgm:cxn modelId="{394A9400-9613-40F1-BBD8-4D753EF315F7}" type="presOf" srcId="{590D050B-75E7-4321-B0DA-177D5138A5BE}" destId="{FDF4D5B8-E819-4D95-B8A7-E56C77362809}" srcOrd="0" destOrd="0" presId="urn:microsoft.com/office/officeart/2005/8/layout/hList1"/>
    <dgm:cxn modelId="{3B47F0D0-1F0F-429A-BE2E-34784F699399}" srcId="{6DB81C9F-755D-4B7A-814B-EEB01D7DCEA9}" destId="{4A298F01-EDF4-4F21-8D9B-2A7F8FFEB00B}" srcOrd="0" destOrd="0" parTransId="{F520018A-030D-4A88-B533-EDBE5B7B1C35}" sibTransId="{54E9B58E-1CF9-40A0-869A-99CCC6756EA2}"/>
    <dgm:cxn modelId="{6444D1ED-7461-43DE-B395-13DA7128CEFE}" type="presOf" srcId="{67A0031F-E4A7-4470-ADF2-E272416A6637}" destId="{9B822046-C56B-4F6D-AE18-5A3F8C4C8D67}" srcOrd="0" destOrd="0" presId="urn:microsoft.com/office/officeart/2005/8/layout/hList1"/>
    <dgm:cxn modelId="{4C5F41DE-CCBA-40A0-8DA1-E799A8722F0A}" srcId="{67A0031F-E4A7-4470-ADF2-E272416A6637}" destId="{6DB81C9F-755D-4B7A-814B-EEB01D7DCEA9}" srcOrd="0" destOrd="0" parTransId="{DFEF27DC-12E0-4359-A90A-C2E20B6BA22F}" sibTransId="{BC58C6E7-C8F8-47AB-A2B4-E9CB64687507}"/>
    <dgm:cxn modelId="{8418B2A9-EE2F-46A2-BDA1-6FB86E890EAF}" srcId="{590D050B-75E7-4321-B0DA-177D5138A5BE}" destId="{52C53254-E973-4091-9CA5-024BBD3623A9}" srcOrd="0" destOrd="0" parTransId="{8FB8C37E-8356-451A-8D62-49612C59A30C}" sibTransId="{03C8A151-34C0-41AD-974D-A01363B59C00}"/>
    <dgm:cxn modelId="{09EA5928-0C9A-4E86-9FFE-ADAAB77AABF4}" type="presOf" srcId="{4A298F01-EDF4-4F21-8D9B-2A7F8FFEB00B}" destId="{09A7086E-938B-4C60-9501-50B5EF669C37}" srcOrd="0" destOrd="0" presId="urn:microsoft.com/office/officeart/2005/8/layout/hList1"/>
    <dgm:cxn modelId="{FA6FE846-8E58-4205-B229-066065724E80}" type="presParOf" srcId="{9B822046-C56B-4F6D-AE18-5A3F8C4C8D67}" destId="{3BDB1748-DC55-4380-9760-320F3B8D9AAF}" srcOrd="0" destOrd="0" presId="urn:microsoft.com/office/officeart/2005/8/layout/hList1"/>
    <dgm:cxn modelId="{B2A1CB57-96F7-44B5-BD68-BF4E12030A6F}" type="presParOf" srcId="{3BDB1748-DC55-4380-9760-320F3B8D9AAF}" destId="{CB345CD7-4121-489A-9F72-F8F04C3DF532}" srcOrd="0" destOrd="0" presId="urn:microsoft.com/office/officeart/2005/8/layout/hList1"/>
    <dgm:cxn modelId="{696A0F0D-8508-4010-B3D9-3AB3A4664A2E}" type="presParOf" srcId="{3BDB1748-DC55-4380-9760-320F3B8D9AAF}" destId="{09A7086E-938B-4C60-9501-50B5EF669C37}" srcOrd="1" destOrd="0" presId="urn:microsoft.com/office/officeart/2005/8/layout/hList1"/>
    <dgm:cxn modelId="{CB5CDF2F-C3D5-47A1-8842-0AD29451E94C}" type="presParOf" srcId="{9B822046-C56B-4F6D-AE18-5A3F8C4C8D67}" destId="{DA9CA49B-80F6-49B8-B858-8A8876A03ECA}" srcOrd="1" destOrd="0" presId="urn:microsoft.com/office/officeart/2005/8/layout/hList1"/>
    <dgm:cxn modelId="{928F855B-EB3A-4742-9628-A1DC801D7530}" type="presParOf" srcId="{9B822046-C56B-4F6D-AE18-5A3F8C4C8D67}" destId="{EA8ECE44-D768-4D49-A4D5-A16BCF736193}" srcOrd="2" destOrd="0" presId="urn:microsoft.com/office/officeart/2005/8/layout/hList1"/>
    <dgm:cxn modelId="{B4054726-E873-4239-9812-CA4F67326B15}" type="presParOf" srcId="{EA8ECE44-D768-4D49-A4D5-A16BCF736193}" destId="{FDF4D5B8-E819-4D95-B8A7-E56C77362809}" srcOrd="0" destOrd="0" presId="urn:microsoft.com/office/officeart/2005/8/layout/hList1"/>
    <dgm:cxn modelId="{EC054802-2245-43DA-A6E4-4C77D101DB81}" type="presParOf" srcId="{EA8ECE44-D768-4D49-A4D5-A16BCF736193}" destId="{F2830732-524A-4552-8790-6D553CEADB3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CA7BE9-7D6E-4B37-A3CF-F56D3D543CBE}" type="doc">
      <dgm:prSet loTypeId="urn:microsoft.com/office/officeart/2005/8/layout/hProcess7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ru-RU"/>
        </a:p>
      </dgm:t>
    </dgm:pt>
    <dgm:pt modelId="{093EBF4C-E6C9-41D5-9A43-7C07F6D82619}">
      <dgm:prSet phldrT="[Текст]" custT="1"/>
      <dgm:spPr/>
      <dgm:t>
        <a:bodyPr/>
        <a:lstStyle/>
        <a:p>
          <a:r>
            <a:rPr lang="ru-RU" sz="3200" dirty="0" smtClean="0">
              <a:solidFill>
                <a:schemeClr val="tx1"/>
              </a:solidFill>
            </a:rPr>
            <a:t>4</a:t>
          </a:r>
          <a:endParaRPr lang="ru-RU" sz="3200" dirty="0">
            <a:solidFill>
              <a:schemeClr val="tx1"/>
            </a:solidFill>
          </a:endParaRPr>
        </a:p>
      </dgm:t>
    </dgm:pt>
    <dgm:pt modelId="{EE090E5F-1AF6-406A-A924-D2817E2C32D9}" type="parTrans" cxnId="{D91D2227-7ABF-435B-86CD-D92427EAE797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F8FF3C24-EC0E-4F2D-B8F6-9C84E3D8FEB1}" type="sibTrans" cxnId="{D91D2227-7ABF-435B-86CD-D92427EAE797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C687BABA-B511-4080-97D7-E79E10B595DA}">
      <dgm:prSet phldrT="[Текст]" custT="1"/>
      <dgm:spPr/>
      <dgm:t>
        <a:bodyPr/>
        <a:lstStyle/>
        <a:p>
          <a:pPr algn="just"/>
          <a:r>
            <a:rPr lang="ru-RU" sz="2400" b="1" dirty="0" smtClean="0">
              <a:solidFill>
                <a:schemeClr val="tx1"/>
              </a:solidFill>
            </a:rPr>
            <a:t>Международный инжиниринг – </a:t>
          </a:r>
          <a:r>
            <a:rPr lang="ru-RU" sz="1800" dirty="0" smtClean="0">
              <a:solidFill>
                <a:schemeClr val="tx1"/>
              </a:solidFill>
            </a:rPr>
            <a:t>особенностью данного вида инжиниринга </a:t>
          </a:r>
          <a:r>
            <a:rPr lang="ru-RU" sz="1800" dirty="0" err="1" smtClean="0">
              <a:solidFill>
                <a:schemeClr val="tx1"/>
              </a:solidFill>
            </a:rPr>
            <a:t>явля-ется</a:t>
          </a:r>
          <a:r>
            <a:rPr lang="ru-RU" sz="1800" dirty="0" smtClean="0">
              <a:solidFill>
                <a:schemeClr val="tx1"/>
              </a:solidFill>
            </a:rPr>
            <a:t> оказание услуг на мировом рынке. В этом случае контракт на оказание инжиниринговых услуг является </a:t>
          </a:r>
          <a:r>
            <a:rPr lang="ru-RU" sz="1800" dirty="0" err="1" smtClean="0">
              <a:solidFill>
                <a:schemeClr val="tx1"/>
              </a:solidFill>
            </a:rPr>
            <a:t>разновид-ностью</a:t>
          </a:r>
          <a:r>
            <a:rPr lang="ru-RU" sz="1800" dirty="0" smtClean="0">
              <a:solidFill>
                <a:schemeClr val="tx1"/>
              </a:solidFill>
            </a:rPr>
            <a:t> международного контракта. </a:t>
          </a:r>
          <a:endParaRPr lang="ru-RU" sz="1800" dirty="0">
            <a:solidFill>
              <a:schemeClr val="tx1"/>
            </a:solidFill>
          </a:endParaRPr>
        </a:p>
      </dgm:t>
    </dgm:pt>
    <dgm:pt modelId="{13FA2B25-A54E-4FDA-87BF-603C509C19A9}" type="parTrans" cxnId="{E0445E1C-4F8E-4355-815F-F49CA2323E8A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85F88E61-66F2-4690-82BC-007D3F1DDFE6}" type="sibTrans" cxnId="{E0445E1C-4F8E-4355-815F-F49CA2323E8A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353A540F-15FF-493E-BB88-EF706ECE7AC0}">
      <dgm:prSet phldrT="[Текст]" custT="1"/>
      <dgm:spPr/>
      <dgm:t>
        <a:bodyPr/>
        <a:lstStyle/>
        <a:p>
          <a:r>
            <a:rPr lang="ru-RU" sz="3200" dirty="0" smtClean="0">
              <a:solidFill>
                <a:schemeClr val="tx1"/>
              </a:solidFill>
            </a:rPr>
            <a:t>5</a:t>
          </a:r>
          <a:endParaRPr lang="ru-RU" sz="3200" dirty="0">
            <a:solidFill>
              <a:schemeClr val="tx1"/>
            </a:solidFill>
          </a:endParaRPr>
        </a:p>
      </dgm:t>
    </dgm:pt>
    <dgm:pt modelId="{099ECCAC-E00A-4575-8B57-39CCCB24243D}" type="parTrans" cxnId="{61A5B7F3-0B46-4897-9F6A-A76CF6F5BED0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62CB3721-E112-4C9A-87B0-6873EBC1FEA7}" type="sibTrans" cxnId="{61A5B7F3-0B46-4897-9F6A-A76CF6F5BED0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C03DCF29-66A1-4D51-B2BB-53B262565F4F}">
      <dgm:prSet phldrT="[Текст]" custT="1"/>
      <dgm:spPr/>
      <dgm:t>
        <a:bodyPr/>
        <a:lstStyle/>
        <a:p>
          <a:pPr algn="just"/>
          <a:r>
            <a:rPr lang="ru-RU" sz="2400" b="1" dirty="0" smtClean="0">
              <a:solidFill>
                <a:schemeClr val="tx1"/>
              </a:solidFill>
            </a:rPr>
            <a:t>Компьютерный инжиниринг </a:t>
          </a:r>
          <a:r>
            <a:rPr lang="ru-RU" sz="2400" dirty="0" smtClean="0">
              <a:solidFill>
                <a:schemeClr val="tx1"/>
              </a:solidFill>
            </a:rPr>
            <a:t>–</a:t>
          </a:r>
          <a:r>
            <a:rPr lang="ru-RU" sz="1800" dirty="0" err="1" smtClean="0">
              <a:solidFill>
                <a:schemeClr val="tx1"/>
              </a:solidFill>
            </a:rPr>
            <a:t>мультидисциплинарные</a:t>
          </a:r>
          <a:r>
            <a:rPr lang="ru-RU" sz="1800" dirty="0" smtClean="0">
              <a:solidFill>
                <a:schemeClr val="tx1"/>
              </a:solidFill>
            </a:rPr>
            <a:t>, многомасштабные и многостадийные </a:t>
          </a:r>
          <a:r>
            <a:rPr lang="ru-RU" sz="1800" dirty="0" err="1" smtClean="0">
              <a:solidFill>
                <a:schemeClr val="tx1"/>
              </a:solidFill>
            </a:rPr>
            <a:t>исследо-вания</a:t>
          </a:r>
          <a:r>
            <a:rPr lang="ru-RU" sz="1800" dirty="0" smtClean="0">
              <a:solidFill>
                <a:schemeClr val="tx1"/>
              </a:solidFill>
            </a:rPr>
            <a:t> и </a:t>
          </a:r>
          <a:r>
            <a:rPr lang="ru-RU" sz="1800" dirty="0" err="1" smtClean="0">
              <a:solidFill>
                <a:schemeClr val="tx1"/>
              </a:solidFill>
            </a:rPr>
            <a:t>инжини</a:t>
          </a:r>
          <a:r>
            <a:rPr lang="ru-RU" sz="1800" dirty="0" smtClean="0">
              <a:solidFill>
                <a:schemeClr val="tx1"/>
              </a:solidFill>
            </a:rPr>
            <a:t>-ринг на основе «мульти-</a:t>
          </a:r>
          <a:r>
            <a:rPr lang="ru-RU" sz="1800" dirty="0" err="1" smtClean="0">
              <a:solidFill>
                <a:schemeClr val="tx1"/>
              </a:solidFill>
            </a:rPr>
            <a:t>физич</a:t>
          </a:r>
          <a:r>
            <a:rPr lang="ru-RU" sz="1800" dirty="0" smtClean="0">
              <a:solidFill>
                <a:schemeClr val="tx1"/>
              </a:solidFill>
            </a:rPr>
            <a:t>-</a:t>
          </a:r>
          <a:r>
            <a:rPr lang="ru-RU" sz="1800" dirty="0" err="1" smtClean="0">
              <a:solidFill>
                <a:schemeClr val="tx1"/>
              </a:solidFill>
            </a:rPr>
            <a:t>ных</a:t>
          </a:r>
          <a:r>
            <a:rPr lang="ru-RU" sz="1800" dirty="0" smtClean="0">
              <a:solidFill>
                <a:schemeClr val="tx1"/>
              </a:solidFill>
            </a:rPr>
            <a:t>» знаний и </a:t>
          </a:r>
          <a:r>
            <a:rPr lang="ru-RU" sz="1800" dirty="0" err="1" smtClean="0">
              <a:solidFill>
                <a:schemeClr val="tx1"/>
              </a:solidFill>
            </a:rPr>
            <a:t>компью-терных</a:t>
          </a:r>
          <a:r>
            <a:rPr lang="ru-RU" sz="1800" dirty="0" smtClean="0">
              <a:solidFill>
                <a:schemeClr val="tx1"/>
              </a:solidFill>
            </a:rPr>
            <a:t> техно-логий, в первую очередь, </a:t>
          </a:r>
          <a:r>
            <a:rPr lang="ru-RU" sz="1800" dirty="0" err="1" smtClean="0">
              <a:solidFill>
                <a:schemeClr val="tx1"/>
              </a:solidFill>
            </a:rPr>
            <a:t>науко</a:t>
          </a:r>
          <a:r>
            <a:rPr lang="ru-RU" sz="1800" dirty="0" smtClean="0">
              <a:solidFill>
                <a:schemeClr val="tx1"/>
              </a:solidFill>
            </a:rPr>
            <a:t>-емких технологий </a:t>
          </a:r>
          <a:r>
            <a:rPr lang="ru-RU" sz="1800" dirty="0" err="1" smtClean="0">
              <a:solidFill>
                <a:schemeClr val="tx1"/>
              </a:solidFill>
            </a:rPr>
            <a:t>компью-терного</a:t>
          </a:r>
          <a:r>
            <a:rPr lang="ru-RU" sz="1800" dirty="0" smtClean="0">
              <a:solidFill>
                <a:schemeClr val="tx1"/>
              </a:solidFill>
            </a:rPr>
            <a:t> инжиниринга.</a:t>
          </a:r>
          <a:endParaRPr lang="ru-RU" sz="1800" dirty="0">
            <a:solidFill>
              <a:schemeClr val="tx1"/>
            </a:solidFill>
          </a:endParaRPr>
        </a:p>
      </dgm:t>
    </dgm:pt>
    <dgm:pt modelId="{5FF4BF34-70C7-410A-8227-6BAF7A429D32}" type="parTrans" cxnId="{1011DD13-DBA2-4793-AF39-7BD010E2A4D1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D2CB4A86-CC87-4308-99E2-D402575B61B7}" type="sibTrans" cxnId="{1011DD13-DBA2-4793-AF39-7BD010E2A4D1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0B08BBAE-0E1A-4A5C-B95D-5D4D46BF15B2}">
      <dgm:prSet phldrT="[Текст]" custT="1"/>
      <dgm:spPr/>
      <dgm:t>
        <a:bodyPr/>
        <a:lstStyle/>
        <a:p>
          <a:r>
            <a:rPr lang="ru-RU" sz="3200" dirty="0" smtClean="0">
              <a:solidFill>
                <a:schemeClr val="tx1"/>
              </a:solidFill>
            </a:rPr>
            <a:t>6</a:t>
          </a:r>
          <a:endParaRPr lang="ru-RU" sz="3200" dirty="0">
            <a:solidFill>
              <a:schemeClr val="tx1"/>
            </a:solidFill>
          </a:endParaRPr>
        </a:p>
      </dgm:t>
    </dgm:pt>
    <dgm:pt modelId="{6E16B98C-988E-4BAC-860E-9CF5CACD8EC1}" type="parTrans" cxnId="{C86D5892-D5C0-43DF-B320-A84DD4FCD5F2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00F2107E-C2BC-41EB-872A-29F25126B873}" type="sibTrans" cxnId="{C86D5892-D5C0-43DF-B320-A84DD4FCD5F2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70B442F9-8876-4A69-AD40-F887C7AA5366}">
      <dgm:prSet phldrT="[Текст]" custT="1"/>
      <dgm:spPr/>
      <dgm:t>
        <a:bodyPr/>
        <a:lstStyle/>
        <a:p>
          <a:pPr algn="just"/>
          <a:r>
            <a:rPr lang="ru-RU" sz="2400" b="1" dirty="0" smtClean="0">
              <a:solidFill>
                <a:schemeClr val="tx1"/>
              </a:solidFill>
            </a:rPr>
            <a:t>Промышленный инжиниринг </a:t>
          </a:r>
          <a:r>
            <a:rPr lang="ru-RU" sz="1700" dirty="0" smtClean="0">
              <a:solidFill>
                <a:schemeClr val="tx1"/>
              </a:solidFill>
            </a:rPr>
            <a:t>–</a:t>
          </a:r>
          <a:r>
            <a:rPr lang="ru-RU" sz="1800" dirty="0" smtClean="0">
              <a:solidFill>
                <a:schemeClr val="tx1"/>
              </a:solidFill>
            </a:rPr>
            <a:t>решение всех </a:t>
          </a:r>
          <a:r>
            <a:rPr lang="ru-RU" sz="1800" dirty="0" err="1" smtClean="0">
              <a:solidFill>
                <a:schemeClr val="tx1"/>
              </a:solidFill>
            </a:rPr>
            <a:t>логисти-ческих</a:t>
          </a:r>
          <a:r>
            <a:rPr lang="ru-RU" sz="1800" dirty="0" smtClean="0">
              <a:solidFill>
                <a:schemeClr val="tx1"/>
              </a:solidFill>
            </a:rPr>
            <a:t> проблем: </a:t>
          </a:r>
          <a:r>
            <a:rPr lang="ru-RU" sz="1800" dirty="0" err="1" smtClean="0">
              <a:solidFill>
                <a:schemeClr val="tx1"/>
              </a:solidFill>
            </a:rPr>
            <a:t>плани-рование</a:t>
          </a:r>
          <a:r>
            <a:rPr lang="ru-RU" sz="1800" dirty="0" smtClean="0">
              <a:solidFill>
                <a:schemeClr val="tx1"/>
              </a:solidFill>
            </a:rPr>
            <a:t> связей между цехами и </a:t>
          </a:r>
          <a:r>
            <a:rPr lang="ru-RU" sz="1800" dirty="0" err="1" smtClean="0">
              <a:solidFill>
                <a:schemeClr val="tx1"/>
              </a:solidFill>
            </a:rPr>
            <a:t>производствен-ными</a:t>
          </a:r>
          <a:r>
            <a:rPr lang="ru-RU" sz="1800" dirty="0" smtClean="0">
              <a:solidFill>
                <a:schemeClr val="tx1"/>
              </a:solidFill>
            </a:rPr>
            <a:t> отделами, между управляющими </a:t>
          </a:r>
          <a:r>
            <a:rPr lang="ru-RU" sz="1800" dirty="0" err="1" smtClean="0">
              <a:solidFill>
                <a:schemeClr val="tx1"/>
              </a:solidFill>
            </a:rPr>
            <a:t>орга</a:t>
          </a:r>
          <a:r>
            <a:rPr lang="ru-RU" sz="1800" dirty="0" smtClean="0">
              <a:solidFill>
                <a:schemeClr val="tx1"/>
              </a:solidFill>
            </a:rPr>
            <a:t>-низа-</a:t>
          </a:r>
          <a:r>
            <a:rPr lang="ru-RU" sz="1800" dirty="0" err="1" smtClean="0">
              <a:solidFill>
                <a:schemeClr val="tx1"/>
              </a:solidFill>
            </a:rPr>
            <a:t>циями</a:t>
          </a:r>
          <a:r>
            <a:rPr lang="ru-RU" sz="1800" dirty="0" smtClean="0">
              <a:solidFill>
                <a:schemeClr val="tx1"/>
              </a:solidFill>
            </a:rPr>
            <a:t> и центрами, между лабораториями и </a:t>
          </a:r>
          <a:r>
            <a:rPr lang="ru-RU" sz="1800" dirty="0" err="1" smtClean="0">
              <a:solidFill>
                <a:schemeClr val="tx1"/>
              </a:solidFill>
            </a:rPr>
            <a:t>разра-ботчиками</a:t>
          </a:r>
          <a:r>
            <a:rPr lang="ru-RU" sz="1800" dirty="0" smtClean="0">
              <a:solidFill>
                <a:schemeClr val="tx1"/>
              </a:solidFill>
            </a:rPr>
            <a:t>, между </a:t>
          </a:r>
          <a:r>
            <a:rPr lang="ru-RU" sz="1800" dirty="0" err="1" smtClean="0">
              <a:solidFill>
                <a:schemeClr val="tx1"/>
              </a:solidFill>
            </a:rPr>
            <a:t>клиен-тами</a:t>
          </a:r>
          <a:r>
            <a:rPr lang="ru-RU" sz="1800" dirty="0" smtClean="0">
              <a:solidFill>
                <a:schemeClr val="tx1"/>
              </a:solidFill>
            </a:rPr>
            <a:t> и предприятием</a:t>
          </a:r>
          <a:r>
            <a:rPr lang="ru-RU" sz="1700" dirty="0" smtClean="0">
              <a:solidFill>
                <a:schemeClr val="tx1"/>
              </a:solidFill>
            </a:rPr>
            <a:t>. </a:t>
          </a:r>
          <a:endParaRPr lang="ru-RU" sz="1700" dirty="0">
            <a:solidFill>
              <a:schemeClr val="tx1"/>
            </a:solidFill>
          </a:endParaRPr>
        </a:p>
      </dgm:t>
    </dgm:pt>
    <dgm:pt modelId="{CD85C7CB-7CF4-43BB-83C1-74ACBDFEF14D}" type="parTrans" cxnId="{22D84C2B-52DA-4AD5-9267-A4011EB8DB45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C563169E-5B70-431F-98CD-86D788694C84}" type="sibTrans" cxnId="{22D84C2B-52DA-4AD5-9267-A4011EB8DB45}">
      <dgm:prSet/>
      <dgm:spPr/>
      <dgm:t>
        <a:bodyPr/>
        <a:lstStyle/>
        <a:p>
          <a:endParaRPr lang="ru-RU">
            <a:solidFill>
              <a:schemeClr val="tx1"/>
            </a:solidFill>
          </a:endParaRPr>
        </a:p>
      </dgm:t>
    </dgm:pt>
    <dgm:pt modelId="{DA3141DE-39C9-46C4-B0BF-A32F7A1DEDF3}" type="pres">
      <dgm:prSet presAssocID="{74CA7BE9-7D6E-4B37-A3CF-F56D3D543CB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04F9F2B5-8B99-461F-8160-A5AA8B0E0C1B}" type="pres">
      <dgm:prSet presAssocID="{093EBF4C-E6C9-41D5-9A43-7C07F6D82619}" presName="compositeNode" presStyleCnt="0">
        <dgm:presLayoutVars>
          <dgm:bulletEnabled val="1"/>
        </dgm:presLayoutVars>
      </dgm:prSet>
      <dgm:spPr/>
    </dgm:pt>
    <dgm:pt modelId="{EB679E3B-0500-4A10-A09C-FCFBC1BF8182}" type="pres">
      <dgm:prSet presAssocID="{093EBF4C-E6C9-41D5-9A43-7C07F6D82619}" presName="bgRect" presStyleLbl="node1" presStyleIdx="0" presStyleCnt="3"/>
      <dgm:spPr/>
      <dgm:t>
        <a:bodyPr/>
        <a:lstStyle/>
        <a:p>
          <a:endParaRPr lang="ru-RU"/>
        </a:p>
      </dgm:t>
    </dgm:pt>
    <dgm:pt modelId="{2FECE63A-6BA0-49EE-8227-953983F2DFE6}" type="pres">
      <dgm:prSet presAssocID="{093EBF4C-E6C9-41D5-9A43-7C07F6D82619}" presName="parentNode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465BA08-91AD-43BE-B4D5-A1A2B9AFC7D2}" type="pres">
      <dgm:prSet presAssocID="{093EBF4C-E6C9-41D5-9A43-7C07F6D82619}" presName="child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F851379-5460-4DF9-944E-A1207EF5BECF}" type="pres">
      <dgm:prSet presAssocID="{F8FF3C24-EC0E-4F2D-B8F6-9C84E3D8FEB1}" presName="hSp" presStyleCnt="0"/>
      <dgm:spPr/>
    </dgm:pt>
    <dgm:pt modelId="{8C922D96-930E-4BCB-8EA3-195C617435A9}" type="pres">
      <dgm:prSet presAssocID="{F8FF3C24-EC0E-4F2D-B8F6-9C84E3D8FEB1}" presName="vProcSp" presStyleCnt="0"/>
      <dgm:spPr/>
    </dgm:pt>
    <dgm:pt modelId="{AEFEB883-E580-47BB-AE4B-9C0D877F7D79}" type="pres">
      <dgm:prSet presAssocID="{F8FF3C24-EC0E-4F2D-B8F6-9C84E3D8FEB1}" presName="vSp1" presStyleCnt="0"/>
      <dgm:spPr/>
    </dgm:pt>
    <dgm:pt modelId="{45A2A661-8FF4-4284-BD49-C682967AF5F5}" type="pres">
      <dgm:prSet presAssocID="{F8FF3C24-EC0E-4F2D-B8F6-9C84E3D8FEB1}" presName="simulatedConn" presStyleLbl="solidFgAcc1" presStyleIdx="0" presStyleCnt="2"/>
      <dgm:spPr/>
    </dgm:pt>
    <dgm:pt modelId="{B0FC193B-FF1B-4670-8C78-80A7DEEFFB36}" type="pres">
      <dgm:prSet presAssocID="{F8FF3C24-EC0E-4F2D-B8F6-9C84E3D8FEB1}" presName="vSp2" presStyleCnt="0"/>
      <dgm:spPr/>
    </dgm:pt>
    <dgm:pt modelId="{D3D22F71-0F6C-4D6D-8DE0-DC41CB191D90}" type="pres">
      <dgm:prSet presAssocID="{F8FF3C24-EC0E-4F2D-B8F6-9C84E3D8FEB1}" presName="sibTrans" presStyleCnt="0"/>
      <dgm:spPr/>
    </dgm:pt>
    <dgm:pt modelId="{17136ECA-C2AC-4414-8683-716A0892C96D}" type="pres">
      <dgm:prSet presAssocID="{353A540F-15FF-493E-BB88-EF706ECE7AC0}" presName="compositeNode" presStyleCnt="0">
        <dgm:presLayoutVars>
          <dgm:bulletEnabled val="1"/>
        </dgm:presLayoutVars>
      </dgm:prSet>
      <dgm:spPr/>
    </dgm:pt>
    <dgm:pt modelId="{57C553FC-A74E-4244-A9EF-77C4518CD742}" type="pres">
      <dgm:prSet presAssocID="{353A540F-15FF-493E-BB88-EF706ECE7AC0}" presName="bgRect" presStyleLbl="node1" presStyleIdx="1" presStyleCnt="3"/>
      <dgm:spPr/>
      <dgm:t>
        <a:bodyPr/>
        <a:lstStyle/>
        <a:p>
          <a:endParaRPr lang="ru-RU"/>
        </a:p>
      </dgm:t>
    </dgm:pt>
    <dgm:pt modelId="{CC6E5C93-586C-4E3B-B266-E694B7701E33}" type="pres">
      <dgm:prSet presAssocID="{353A540F-15FF-493E-BB88-EF706ECE7AC0}" presName="parentNode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D8925FA-35B7-4AD4-AEF0-E275C9000A51}" type="pres">
      <dgm:prSet presAssocID="{353A540F-15FF-493E-BB88-EF706ECE7AC0}" presName="child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15563DE-4D0E-4B6F-BA16-BA87E4DB74DB}" type="pres">
      <dgm:prSet presAssocID="{62CB3721-E112-4C9A-87B0-6873EBC1FEA7}" presName="hSp" presStyleCnt="0"/>
      <dgm:spPr/>
    </dgm:pt>
    <dgm:pt modelId="{FC1CDA71-759C-4B5A-B73E-E8741910112B}" type="pres">
      <dgm:prSet presAssocID="{62CB3721-E112-4C9A-87B0-6873EBC1FEA7}" presName="vProcSp" presStyleCnt="0"/>
      <dgm:spPr/>
    </dgm:pt>
    <dgm:pt modelId="{BED5D7F9-287B-4013-A048-2C81855F0629}" type="pres">
      <dgm:prSet presAssocID="{62CB3721-E112-4C9A-87B0-6873EBC1FEA7}" presName="vSp1" presStyleCnt="0"/>
      <dgm:spPr/>
    </dgm:pt>
    <dgm:pt modelId="{46DE1197-C218-4E45-9DD2-69D37A1D08E7}" type="pres">
      <dgm:prSet presAssocID="{62CB3721-E112-4C9A-87B0-6873EBC1FEA7}" presName="simulatedConn" presStyleLbl="solidFgAcc1" presStyleIdx="1" presStyleCnt="2"/>
      <dgm:spPr/>
    </dgm:pt>
    <dgm:pt modelId="{57EE3022-23AA-4BF7-B596-F89411AA96FF}" type="pres">
      <dgm:prSet presAssocID="{62CB3721-E112-4C9A-87B0-6873EBC1FEA7}" presName="vSp2" presStyleCnt="0"/>
      <dgm:spPr/>
    </dgm:pt>
    <dgm:pt modelId="{8D4D137B-DE9B-40C8-99E0-4908C428C31A}" type="pres">
      <dgm:prSet presAssocID="{62CB3721-E112-4C9A-87B0-6873EBC1FEA7}" presName="sibTrans" presStyleCnt="0"/>
      <dgm:spPr/>
    </dgm:pt>
    <dgm:pt modelId="{C507C28F-7324-44CE-B759-643868F92B89}" type="pres">
      <dgm:prSet presAssocID="{0B08BBAE-0E1A-4A5C-B95D-5D4D46BF15B2}" presName="compositeNode" presStyleCnt="0">
        <dgm:presLayoutVars>
          <dgm:bulletEnabled val="1"/>
        </dgm:presLayoutVars>
      </dgm:prSet>
      <dgm:spPr/>
    </dgm:pt>
    <dgm:pt modelId="{AA1EC6E4-33CA-430C-A781-1F6786DF2B33}" type="pres">
      <dgm:prSet presAssocID="{0B08BBAE-0E1A-4A5C-B95D-5D4D46BF15B2}" presName="bgRect" presStyleLbl="node1" presStyleIdx="2" presStyleCnt="3"/>
      <dgm:spPr/>
      <dgm:t>
        <a:bodyPr/>
        <a:lstStyle/>
        <a:p>
          <a:endParaRPr lang="ru-RU"/>
        </a:p>
      </dgm:t>
    </dgm:pt>
    <dgm:pt modelId="{CC09DCE2-C002-4EE4-B028-B36ADDCE0BD6}" type="pres">
      <dgm:prSet presAssocID="{0B08BBAE-0E1A-4A5C-B95D-5D4D46BF15B2}" presName="parentNode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7EF3ABB-A19D-4291-A5E3-CA196E221E0A}" type="pres">
      <dgm:prSet presAssocID="{0B08BBAE-0E1A-4A5C-B95D-5D4D46BF15B2}" presName="child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1CC90CA-3DE8-47A1-8D6D-E3C7760DF98E}" type="presOf" srcId="{353A540F-15FF-493E-BB88-EF706ECE7AC0}" destId="{57C553FC-A74E-4244-A9EF-77C4518CD742}" srcOrd="0" destOrd="0" presId="urn:microsoft.com/office/officeart/2005/8/layout/hProcess7"/>
    <dgm:cxn modelId="{22D84C2B-52DA-4AD5-9267-A4011EB8DB45}" srcId="{0B08BBAE-0E1A-4A5C-B95D-5D4D46BF15B2}" destId="{70B442F9-8876-4A69-AD40-F887C7AA5366}" srcOrd="0" destOrd="0" parTransId="{CD85C7CB-7CF4-43BB-83C1-74ACBDFEF14D}" sibTransId="{C563169E-5B70-431F-98CD-86D788694C84}"/>
    <dgm:cxn modelId="{C86D5892-D5C0-43DF-B320-A84DD4FCD5F2}" srcId="{74CA7BE9-7D6E-4B37-A3CF-F56D3D543CBE}" destId="{0B08BBAE-0E1A-4A5C-B95D-5D4D46BF15B2}" srcOrd="2" destOrd="0" parTransId="{6E16B98C-988E-4BAC-860E-9CF5CACD8EC1}" sibTransId="{00F2107E-C2BC-41EB-872A-29F25126B873}"/>
    <dgm:cxn modelId="{7364729F-8A19-4D48-B825-6FBF21646595}" type="presOf" srcId="{0B08BBAE-0E1A-4A5C-B95D-5D4D46BF15B2}" destId="{AA1EC6E4-33CA-430C-A781-1F6786DF2B33}" srcOrd="0" destOrd="0" presId="urn:microsoft.com/office/officeart/2005/8/layout/hProcess7"/>
    <dgm:cxn modelId="{F9B14640-B9C0-43BF-8014-CB1493627585}" type="presOf" srcId="{74CA7BE9-7D6E-4B37-A3CF-F56D3D543CBE}" destId="{DA3141DE-39C9-46C4-B0BF-A32F7A1DEDF3}" srcOrd="0" destOrd="0" presId="urn:microsoft.com/office/officeart/2005/8/layout/hProcess7"/>
    <dgm:cxn modelId="{61A5B7F3-0B46-4897-9F6A-A76CF6F5BED0}" srcId="{74CA7BE9-7D6E-4B37-A3CF-F56D3D543CBE}" destId="{353A540F-15FF-493E-BB88-EF706ECE7AC0}" srcOrd="1" destOrd="0" parTransId="{099ECCAC-E00A-4575-8B57-39CCCB24243D}" sibTransId="{62CB3721-E112-4C9A-87B0-6873EBC1FEA7}"/>
    <dgm:cxn modelId="{1D3D34C6-3EEE-41BC-B5EB-8F77ABBE819A}" type="presOf" srcId="{353A540F-15FF-493E-BB88-EF706ECE7AC0}" destId="{CC6E5C93-586C-4E3B-B266-E694B7701E33}" srcOrd="1" destOrd="0" presId="urn:microsoft.com/office/officeart/2005/8/layout/hProcess7"/>
    <dgm:cxn modelId="{540D67A3-9DF2-4EAA-BDE3-39D2262DF1D3}" type="presOf" srcId="{C03DCF29-66A1-4D51-B2BB-53B262565F4F}" destId="{2D8925FA-35B7-4AD4-AEF0-E275C9000A51}" srcOrd="0" destOrd="0" presId="urn:microsoft.com/office/officeart/2005/8/layout/hProcess7"/>
    <dgm:cxn modelId="{D57ADA01-429A-4CB7-A5D6-516BF2E4E6B0}" type="presOf" srcId="{093EBF4C-E6C9-41D5-9A43-7C07F6D82619}" destId="{EB679E3B-0500-4A10-A09C-FCFBC1BF8182}" srcOrd="0" destOrd="0" presId="urn:microsoft.com/office/officeart/2005/8/layout/hProcess7"/>
    <dgm:cxn modelId="{D91D2227-7ABF-435B-86CD-D92427EAE797}" srcId="{74CA7BE9-7D6E-4B37-A3CF-F56D3D543CBE}" destId="{093EBF4C-E6C9-41D5-9A43-7C07F6D82619}" srcOrd="0" destOrd="0" parTransId="{EE090E5F-1AF6-406A-A924-D2817E2C32D9}" sibTransId="{F8FF3C24-EC0E-4F2D-B8F6-9C84E3D8FEB1}"/>
    <dgm:cxn modelId="{1011DD13-DBA2-4793-AF39-7BD010E2A4D1}" srcId="{353A540F-15FF-493E-BB88-EF706ECE7AC0}" destId="{C03DCF29-66A1-4D51-B2BB-53B262565F4F}" srcOrd="0" destOrd="0" parTransId="{5FF4BF34-70C7-410A-8227-6BAF7A429D32}" sibTransId="{D2CB4A86-CC87-4308-99E2-D402575B61B7}"/>
    <dgm:cxn modelId="{816511B6-8984-49A9-8270-49F2FAE39190}" type="presOf" srcId="{0B08BBAE-0E1A-4A5C-B95D-5D4D46BF15B2}" destId="{CC09DCE2-C002-4EE4-B028-B36ADDCE0BD6}" srcOrd="1" destOrd="0" presId="urn:microsoft.com/office/officeart/2005/8/layout/hProcess7"/>
    <dgm:cxn modelId="{FF248B95-F3EE-4FB4-84C4-5402F7FC2809}" type="presOf" srcId="{70B442F9-8876-4A69-AD40-F887C7AA5366}" destId="{37EF3ABB-A19D-4291-A5E3-CA196E221E0A}" srcOrd="0" destOrd="0" presId="urn:microsoft.com/office/officeart/2005/8/layout/hProcess7"/>
    <dgm:cxn modelId="{92BAE5BF-CD49-4D89-B677-92817F57C0BF}" type="presOf" srcId="{093EBF4C-E6C9-41D5-9A43-7C07F6D82619}" destId="{2FECE63A-6BA0-49EE-8227-953983F2DFE6}" srcOrd="1" destOrd="0" presId="urn:microsoft.com/office/officeart/2005/8/layout/hProcess7"/>
    <dgm:cxn modelId="{E0445E1C-4F8E-4355-815F-F49CA2323E8A}" srcId="{093EBF4C-E6C9-41D5-9A43-7C07F6D82619}" destId="{C687BABA-B511-4080-97D7-E79E10B595DA}" srcOrd="0" destOrd="0" parTransId="{13FA2B25-A54E-4FDA-87BF-603C509C19A9}" sibTransId="{85F88E61-66F2-4690-82BC-007D3F1DDFE6}"/>
    <dgm:cxn modelId="{F584C512-93B0-42B4-9D3C-0233AE111077}" type="presOf" srcId="{C687BABA-B511-4080-97D7-E79E10B595DA}" destId="{5465BA08-91AD-43BE-B4D5-A1A2B9AFC7D2}" srcOrd="0" destOrd="0" presId="urn:microsoft.com/office/officeart/2005/8/layout/hProcess7"/>
    <dgm:cxn modelId="{53511486-8B8E-45E9-9373-974C42A4E243}" type="presParOf" srcId="{DA3141DE-39C9-46C4-B0BF-A32F7A1DEDF3}" destId="{04F9F2B5-8B99-461F-8160-A5AA8B0E0C1B}" srcOrd="0" destOrd="0" presId="urn:microsoft.com/office/officeart/2005/8/layout/hProcess7"/>
    <dgm:cxn modelId="{52ABEBFC-C2AE-438F-A177-C05C1B4F3055}" type="presParOf" srcId="{04F9F2B5-8B99-461F-8160-A5AA8B0E0C1B}" destId="{EB679E3B-0500-4A10-A09C-FCFBC1BF8182}" srcOrd="0" destOrd="0" presId="urn:microsoft.com/office/officeart/2005/8/layout/hProcess7"/>
    <dgm:cxn modelId="{D8C048FD-0EA5-41A4-AD29-3E471E6DE5BE}" type="presParOf" srcId="{04F9F2B5-8B99-461F-8160-A5AA8B0E0C1B}" destId="{2FECE63A-6BA0-49EE-8227-953983F2DFE6}" srcOrd="1" destOrd="0" presId="urn:microsoft.com/office/officeart/2005/8/layout/hProcess7"/>
    <dgm:cxn modelId="{3789B03D-21E2-43A6-B874-6AD8D23F4878}" type="presParOf" srcId="{04F9F2B5-8B99-461F-8160-A5AA8B0E0C1B}" destId="{5465BA08-91AD-43BE-B4D5-A1A2B9AFC7D2}" srcOrd="2" destOrd="0" presId="urn:microsoft.com/office/officeart/2005/8/layout/hProcess7"/>
    <dgm:cxn modelId="{CD637D88-1B16-4299-909C-411585FC6897}" type="presParOf" srcId="{DA3141DE-39C9-46C4-B0BF-A32F7A1DEDF3}" destId="{1F851379-5460-4DF9-944E-A1207EF5BECF}" srcOrd="1" destOrd="0" presId="urn:microsoft.com/office/officeart/2005/8/layout/hProcess7"/>
    <dgm:cxn modelId="{72683BE7-DB30-4061-B508-E76B591C66E9}" type="presParOf" srcId="{DA3141DE-39C9-46C4-B0BF-A32F7A1DEDF3}" destId="{8C922D96-930E-4BCB-8EA3-195C617435A9}" srcOrd="2" destOrd="0" presId="urn:microsoft.com/office/officeart/2005/8/layout/hProcess7"/>
    <dgm:cxn modelId="{B87DB631-D962-4A5C-80F0-1F1004801448}" type="presParOf" srcId="{8C922D96-930E-4BCB-8EA3-195C617435A9}" destId="{AEFEB883-E580-47BB-AE4B-9C0D877F7D79}" srcOrd="0" destOrd="0" presId="urn:microsoft.com/office/officeart/2005/8/layout/hProcess7"/>
    <dgm:cxn modelId="{C869FCA2-12B0-4512-A105-8F585272F59E}" type="presParOf" srcId="{8C922D96-930E-4BCB-8EA3-195C617435A9}" destId="{45A2A661-8FF4-4284-BD49-C682967AF5F5}" srcOrd="1" destOrd="0" presId="urn:microsoft.com/office/officeart/2005/8/layout/hProcess7"/>
    <dgm:cxn modelId="{10895DEB-EEEE-4229-925D-4EE38536D81F}" type="presParOf" srcId="{8C922D96-930E-4BCB-8EA3-195C617435A9}" destId="{B0FC193B-FF1B-4670-8C78-80A7DEEFFB36}" srcOrd="2" destOrd="0" presId="urn:microsoft.com/office/officeart/2005/8/layout/hProcess7"/>
    <dgm:cxn modelId="{B1FF6C53-5109-43C7-8BA7-C5CB04B0AD4F}" type="presParOf" srcId="{DA3141DE-39C9-46C4-B0BF-A32F7A1DEDF3}" destId="{D3D22F71-0F6C-4D6D-8DE0-DC41CB191D90}" srcOrd="3" destOrd="0" presId="urn:microsoft.com/office/officeart/2005/8/layout/hProcess7"/>
    <dgm:cxn modelId="{C448B805-7B51-431A-9CDD-C6AA9995D0B8}" type="presParOf" srcId="{DA3141DE-39C9-46C4-B0BF-A32F7A1DEDF3}" destId="{17136ECA-C2AC-4414-8683-716A0892C96D}" srcOrd="4" destOrd="0" presId="urn:microsoft.com/office/officeart/2005/8/layout/hProcess7"/>
    <dgm:cxn modelId="{8CDA0058-597B-448B-A7EA-0F4773BBC3E7}" type="presParOf" srcId="{17136ECA-C2AC-4414-8683-716A0892C96D}" destId="{57C553FC-A74E-4244-A9EF-77C4518CD742}" srcOrd="0" destOrd="0" presId="urn:microsoft.com/office/officeart/2005/8/layout/hProcess7"/>
    <dgm:cxn modelId="{4DFC3B8E-15CC-4ADA-9950-B15546174366}" type="presParOf" srcId="{17136ECA-C2AC-4414-8683-716A0892C96D}" destId="{CC6E5C93-586C-4E3B-B266-E694B7701E33}" srcOrd="1" destOrd="0" presId="urn:microsoft.com/office/officeart/2005/8/layout/hProcess7"/>
    <dgm:cxn modelId="{58D061C2-5249-4343-90BE-148121EFE3EF}" type="presParOf" srcId="{17136ECA-C2AC-4414-8683-716A0892C96D}" destId="{2D8925FA-35B7-4AD4-AEF0-E275C9000A51}" srcOrd="2" destOrd="0" presId="urn:microsoft.com/office/officeart/2005/8/layout/hProcess7"/>
    <dgm:cxn modelId="{5F857D4F-2E7B-4905-9C2F-4BE8295E0012}" type="presParOf" srcId="{DA3141DE-39C9-46C4-B0BF-A32F7A1DEDF3}" destId="{715563DE-4D0E-4B6F-BA16-BA87E4DB74DB}" srcOrd="5" destOrd="0" presId="urn:microsoft.com/office/officeart/2005/8/layout/hProcess7"/>
    <dgm:cxn modelId="{645603BD-7361-4B97-B9F4-03C29B59B99B}" type="presParOf" srcId="{DA3141DE-39C9-46C4-B0BF-A32F7A1DEDF3}" destId="{FC1CDA71-759C-4B5A-B73E-E8741910112B}" srcOrd="6" destOrd="0" presId="urn:microsoft.com/office/officeart/2005/8/layout/hProcess7"/>
    <dgm:cxn modelId="{85FD027D-C2CD-49B0-A1CE-7957924EDBC0}" type="presParOf" srcId="{FC1CDA71-759C-4B5A-B73E-E8741910112B}" destId="{BED5D7F9-287B-4013-A048-2C81855F0629}" srcOrd="0" destOrd="0" presId="urn:microsoft.com/office/officeart/2005/8/layout/hProcess7"/>
    <dgm:cxn modelId="{23528825-BFD4-4296-8F1D-84371CED140E}" type="presParOf" srcId="{FC1CDA71-759C-4B5A-B73E-E8741910112B}" destId="{46DE1197-C218-4E45-9DD2-69D37A1D08E7}" srcOrd="1" destOrd="0" presId="urn:microsoft.com/office/officeart/2005/8/layout/hProcess7"/>
    <dgm:cxn modelId="{37D393FB-946A-42CD-93E8-8F06331F10E1}" type="presParOf" srcId="{FC1CDA71-759C-4B5A-B73E-E8741910112B}" destId="{57EE3022-23AA-4BF7-B596-F89411AA96FF}" srcOrd="2" destOrd="0" presId="urn:microsoft.com/office/officeart/2005/8/layout/hProcess7"/>
    <dgm:cxn modelId="{979B1276-0312-4023-8D8A-A45D6B5C4FA7}" type="presParOf" srcId="{DA3141DE-39C9-46C4-B0BF-A32F7A1DEDF3}" destId="{8D4D137B-DE9B-40C8-99E0-4908C428C31A}" srcOrd="7" destOrd="0" presId="urn:microsoft.com/office/officeart/2005/8/layout/hProcess7"/>
    <dgm:cxn modelId="{17121CC4-FC29-4C4A-BAE0-7567DE28EC79}" type="presParOf" srcId="{DA3141DE-39C9-46C4-B0BF-A32F7A1DEDF3}" destId="{C507C28F-7324-44CE-B759-643868F92B89}" srcOrd="8" destOrd="0" presId="urn:microsoft.com/office/officeart/2005/8/layout/hProcess7"/>
    <dgm:cxn modelId="{7104F786-1354-4AB7-AA18-BBC31877D149}" type="presParOf" srcId="{C507C28F-7324-44CE-B759-643868F92B89}" destId="{AA1EC6E4-33CA-430C-A781-1F6786DF2B33}" srcOrd="0" destOrd="0" presId="urn:microsoft.com/office/officeart/2005/8/layout/hProcess7"/>
    <dgm:cxn modelId="{39541AA3-579B-4681-8D0A-C572465ACEEA}" type="presParOf" srcId="{C507C28F-7324-44CE-B759-643868F92B89}" destId="{CC09DCE2-C002-4EE4-B028-B36ADDCE0BD6}" srcOrd="1" destOrd="0" presId="urn:microsoft.com/office/officeart/2005/8/layout/hProcess7"/>
    <dgm:cxn modelId="{A383F5E8-22B9-43B3-887C-E748421630B2}" type="presParOf" srcId="{C507C28F-7324-44CE-B759-643868F92B89}" destId="{37EF3ABB-A19D-4291-A5E3-CA196E221E0A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9452B5B-CBB6-42AA-B47E-43AAE3E83D19}" type="doc">
      <dgm:prSet loTypeId="urn:microsoft.com/office/officeart/2005/8/layout/hierarchy1" loCatId="hierarchy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ru-RU"/>
        </a:p>
      </dgm:t>
    </dgm:pt>
    <dgm:pt modelId="{A0052858-9181-4C5E-A9D2-F00FC73753CA}">
      <dgm:prSet phldrT="[Текст]" custT="1"/>
      <dgm:spPr/>
      <dgm:t>
        <a:bodyPr/>
        <a:lstStyle/>
        <a:p>
          <a:r>
            <a:rPr lang="ru-RU" sz="2000" b="1" dirty="0" smtClean="0"/>
            <a:t>Роль технологии и научного знания в инжиниринге</a:t>
          </a:r>
          <a:endParaRPr lang="ru-RU" sz="2000" b="1" dirty="0"/>
        </a:p>
      </dgm:t>
    </dgm:pt>
    <dgm:pt modelId="{89EAA4F8-8DA0-4C85-8A9F-93E779520F46}" type="parTrans" cxnId="{36ECBE8C-1808-483B-AC6C-25713750253D}">
      <dgm:prSet/>
      <dgm:spPr/>
      <dgm:t>
        <a:bodyPr/>
        <a:lstStyle/>
        <a:p>
          <a:endParaRPr lang="ru-RU"/>
        </a:p>
      </dgm:t>
    </dgm:pt>
    <dgm:pt modelId="{2CF129BF-CBFA-400A-9D75-0B0D459AC0EA}" type="sibTrans" cxnId="{36ECBE8C-1808-483B-AC6C-25713750253D}">
      <dgm:prSet/>
      <dgm:spPr/>
      <dgm:t>
        <a:bodyPr/>
        <a:lstStyle/>
        <a:p>
          <a:endParaRPr lang="ru-RU"/>
        </a:p>
      </dgm:t>
    </dgm:pt>
    <dgm:pt modelId="{2E74F893-9710-4214-B4A1-0B06A0B4FD0F}">
      <dgm:prSet phldrT="[Текст]"/>
      <dgm:spPr/>
      <dgm:t>
        <a:bodyPr/>
        <a:lstStyle/>
        <a:p>
          <a:r>
            <a:rPr lang="ru-RU" b="1" dirty="0" smtClean="0"/>
            <a:t>Теоретические исследования </a:t>
          </a:r>
          <a:r>
            <a:rPr lang="ru-RU" dirty="0" smtClean="0"/>
            <a:t>формируют отношения «причина-следствие» (понять и объяснить интересующий феномен). Причинно-следственные связи должны быть истинными. </a:t>
          </a:r>
          <a:endParaRPr lang="ru-RU" dirty="0"/>
        </a:p>
      </dgm:t>
    </dgm:pt>
    <dgm:pt modelId="{71CEE840-2F94-4DD5-AA65-29AC9538435B}" type="parTrans" cxnId="{48B1050B-964B-4B4F-B42F-419C735B1B9B}">
      <dgm:prSet/>
      <dgm:spPr/>
      <dgm:t>
        <a:bodyPr/>
        <a:lstStyle/>
        <a:p>
          <a:endParaRPr lang="ru-RU"/>
        </a:p>
      </dgm:t>
    </dgm:pt>
    <dgm:pt modelId="{183967C5-E44F-418E-B79E-65FF127A6926}" type="sibTrans" cxnId="{48B1050B-964B-4B4F-B42F-419C735B1B9B}">
      <dgm:prSet/>
      <dgm:spPr/>
      <dgm:t>
        <a:bodyPr/>
        <a:lstStyle/>
        <a:p>
          <a:endParaRPr lang="ru-RU"/>
        </a:p>
      </dgm:t>
    </dgm:pt>
    <dgm:pt modelId="{F2495337-996E-4CA4-87DA-6243DBE1B317}">
      <dgm:prSet phldrT="[Текст]"/>
      <dgm:spPr/>
      <dgm:t>
        <a:bodyPr/>
        <a:lstStyle/>
        <a:p>
          <a:r>
            <a:rPr lang="ru-RU" b="1" dirty="0" smtClean="0"/>
            <a:t>Технология формирует </a:t>
          </a:r>
          <a:r>
            <a:rPr lang="ru-RU" dirty="0" smtClean="0"/>
            <a:t>отношения «цель-средство» (создание инновационных артефактов). Связи между целями и средствами должны быть полезными</a:t>
          </a:r>
          <a:endParaRPr lang="ru-RU" dirty="0"/>
        </a:p>
      </dgm:t>
    </dgm:pt>
    <dgm:pt modelId="{AC6D0978-7E11-40EB-AC92-8A4D20E7B2B4}" type="parTrans" cxnId="{A99F4A30-72B3-4A05-9C8B-D68D2E96BDB9}">
      <dgm:prSet/>
      <dgm:spPr/>
      <dgm:t>
        <a:bodyPr/>
        <a:lstStyle/>
        <a:p>
          <a:endParaRPr lang="ru-RU"/>
        </a:p>
      </dgm:t>
    </dgm:pt>
    <dgm:pt modelId="{096A9700-AA6E-41BD-B72A-C21C4BE19EC8}" type="sibTrans" cxnId="{A99F4A30-72B3-4A05-9C8B-D68D2E96BDB9}">
      <dgm:prSet/>
      <dgm:spPr/>
      <dgm:t>
        <a:bodyPr/>
        <a:lstStyle/>
        <a:p>
          <a:endParaRPr lang="ru-RU"/>
        </a:p>
      </dgm:t>
    </dgm:pt>
    <dgm:pt modelId="{B07B5960-22B1-4D1F-B808-18B2163DBF38}" type="pres">
      <dgm:prSet presAssocID="{99452B5B-CBB6-42AA-B47E-43AAE3E83D1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D8A62495-CA72-4B4F-B0FB-EAC282ED65B1}" type="pres">
      <dgm:prSet presAssocID="{A0052858-9181-4C5E-A9D2-F00FC73753CA}" presName="hierRoot1" presStyleCnt="0"/>
      <dgm:spPr/>
    </dgm:pt>
    <dgm:pt modelId="{A010887F-613B-4FB7-B4E8-5790B5C1FA18}" type="pres">
      <dgm:prSet presAssocID="{A0052858-9181-4C5E-A9D2-F00FC73753CA}" presName="composite" presStyleCnt="0"/>
      <dgm:spPr/>
    </dgm:pt>
    <dgm:pt modelId="{1F6D22DC-220F-4630-84E0-30FC1F2D1FF1}" type="pres">
      <dgm:prSet presAssocID="{A0052858-9181-4C5E-A9D2-F00FC73753CA}" presName="background" presStyleLbl="node0" presStyleIdx="0" presStyleCnt="1"/>
      <dgm:spPr/>
    </dgm:pt>
    <dgm:pt modelId="{9E1C6955-7392-4775-AAF1-26F12F671044}" type="pres">
      <dgm:prSet presAssocID="{A0052858-9181-4C5E-A9D2-F00FC73753CA}" presName="text" presStyleLbl="fgAcc0" presStyleIdx="0" presStyleCnt="1" custScaleX="148293" custScaleY="4260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765D0CB-B04E-4D76-894C-5CA2A18F83EA}" type="pres">
      <dgm:prSet presAssocID="{A0052858-9181-4C5E-A9D2-F00FC73753CA}" presName="hierChild2" presStyleCnt="0"/>
      <dgm:spPr/>
    </dgm:pt>
    <dgm:pt modelId="{75245C32-79D0-4D9D-BAA5-77386FAB193C}" type="pres">
      <dgm:prSet presAssocID="{71CEE840-2F94-4DD5-AA65-29AC9538435B}" presName="Name10" presStyleLbl="parChTrans1D2" presStyleIdx="0" presStyleCnt="2"/>
      <dgm:spPr/>
      <dgm:t>
        <a:bodyPr/>
        <a:lstStyle/>
        <a:p>
          <a:endParaRPr lang="ru-RU"/>
        </a:p>
      </dgm:t>
    </dgm:pt>
    <dgm:pt modelId="{B62D0771-B029-4ED7-AB2A-1835F92783B4}" type="pres">
      <dgm:prSet presAssocID="{2E74F893-9710-4214-B4A1-0B06A0B4FD0F}" presName="hierRoot2" presStyleCnt="0"/>
      <dgm:spPr/>
    </dgm:pt>
    <dgm:pt modelId="{405A23AB-F14B-4FD7-9636-4E104B5F6CBC}" type="pres">
      <dgm:prSet presAssocID="{2E74F893-9710-4214-B4A1-0B06A0B4FD0F}" presName="composite2" presStyleCnt="0"/>
      <dgm:spPr/>
    </dgm:pt>
    <dgm:pt modelId="{920998EC-D20C-4F7D-B342-5E78095C70B0}" type="pres">
      <dgm:prSet presAssocID="{2E74F893-9710-4214-B4A1-0B06A0B4FD0F}" presName="background2" presStyleLbl="node2" presStyleIdx="0" presStyleCnt="2"/>
      <dgm:spPr/>
    </dgm:pt>
    <dgm:pt modelId="{8E726327-BE87-4EE2-93BE-06BB1DE37F6F}" type="pres">
      <dgm:prSet presAssocID="{2E74F893-9710-4214-B4A1-0B06A0B4FD0F}" presName="text2" presStyleLbl="fgAcc2" presStyleIdx="0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06EA3FC-28E4-48B1-9A8A-36B3FC68A2CB}" type="pres">
      <dgm:prSet presAssocID="{2E74F893-9710-4214-B4A1-0B06A0B4FD0F}" presName="hierChild3" presStyleCnt="0"/>
      <dgm:spPr/>
    </dgm:pt>
    <dgm:pt modelId="{1FEF5EE1-9089-4A84-95B0-465C6A043876}" type="pres">
      <dgm:prSet presAssocID="{AC6D0978-7E11-40EB-AC92-8A4D20E7B2B4}" presName="Name10" presStyleLbl="parChTrans1D2" presStyleIdx="1" presStyleCnt="2"/>
      <dgm:spPr/>
      <dgm:t>
        <a:bodyPr/>
        <a:lstStyle/>
        <a:p>
          <a:endParaRPr lang="ru-RU"/>
        </a:p>
      </dgm:t>
    </dgm:pt>
    <dgm:pt modelId="{6DEE20E4-6FA9-40E8-9B44-BF253198D640}" type="pres">
      <dgm:prSet presAssocID="{F2495337-996E-4CA4-87DA-6243DBE1B317}" presName="hierRoot2" presStyleCnt="0"/>
      <dgm:spPr/>
    </dgm:pt>
    <dgm:pt modelId="{26C1105A-1154-4EB9-B2AC-F384F324A205}" type="pres">
      <dgm:prSet presAssocID="{F2495337-996E-4CA4-87DA-6243DBE1B317}" presName="composite2" presStyleCnt="0"/>
      <dgm:spPr/>
    </dgm:pt>
    <dgm:pt modelId="{AF8BF393-0F09-4812-8FDF-0164CFA29966}" type="pres">
      <dgm:prSet presAssocID="{F2495337-996E-4CA4-87DA-6243DBE1B317}" presName="background2" presStyleLbl="node2" presStyleIdx="1" presStyleCnt="2"/>
      <dgm:spPr/>
    </dgm:pt>
    <dgm:pt modelId="{18689251-EED5-400D-8A78-E5CDB0457BCB}" type="pres">
      <dgm:prSet presAssocID="{F2495337-996E-4CA4-87DA-6243DBE1B317}" presName="text2" presStyleLbl="fgAcc2" presStyleIdx="1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A9E8331-5FCD-46A5-9CE1-A0494ABDC1B1}" type="pres">
      <dgm:prSet presAssocID="{F2495337-996E-4CA4-87DA-6243DBE1B317}" presName="hierChild3" presStyleCnt="0"/>
      <dgm:spPr/>
    </dgm:pt>
  </dgm:ptLst>
  <dgm:cxnLst>
    <dgm:cxn modelId="{52BE2BA2-4B27-457F-BD31-BA227974B828}" type="presOf" srcId="{71CEE840-2F94-4DD5-AA65-29AC9538435B}" destId="{75245C32-79D0-4D9D-BAA5-77386FAB193C}" srcOrd="0" destOrd="0" presId="urn:microsoft.com/office/officeart/2005/8/layout/hierarchy1"/>
    <dgm:cxn modelId="{263058EF-2EDF-4FF8-AD4A-20F4ED9AB4DE}" type="presOf" srcId="{A0052858-9181-4C5E-A9D2-F00FC73753CA}" destId="{9E1C6955-7392-4775-AAF1-26F12F671044}" srcOrd="0" destOrd="0" presId="urn:microsoft.com/office/officeart/2005/8/layout/hierarchy1"/>
    <dgm:cxn modelId="{36ECBE8C-1808-483B-AC6C-25713750253D}" srcId="{99452B5B-CBB6-42AA-B47E-43AAE3E83D19}" destId="{A0052858-9181-4C5E-A9D2-F00FC73753CA}" srcOrd="0" destOrd="0" parTransId="{89EAA4F8-8DA0-4C85-8A9F-93E779520F46}" sibTransId="{2CF129BF-CBFA-400A-9D75-0B0D459AC0EA}"/>
    <dgm:cxn modelId="{178FB8EB-0A2C-468D-B9C2-5F117B151BD4}" type="presOf" srcId="{99452B5B-CBB6-42AA-B47E-43AAE3E83D19}" destId="{B07B5960-22B1-4D1F-B808-18B2163DBF38}" srcOrd="0" destOrd="0" presId="urn:microsoft.com/office/officeart/2005/8/layout/hierarchy1"/>
    <dgm:cxn modelId="{48B1050B-964B-4B4F-B42F-419C735B1B9B}" srcId="{A0052858-9181-4C5E-A9D2-F00FC73753CA}" destId="{2E74F893-9710-4214-B4A1-0B06A0B4FD0F}" srcOrd="0" destOrd="0" parTransId="{71CEE840-2F94-4DD5-AA65-29AC9538435B}" sibTransId="{183967C5-E44F-418E-B79E-65FF127A6926}"/>
    <dgm:cxn modelId="{11278621-7032-43EB-AA85-89C9E3F1D299}" type="presOf" srcId="{AC6D0978-7E11-40EB-AC92-8A4D20E7B2B4}" destId="{1FEF5EE1-9089-4A84-95B0-465C6A043876}" srcOrd="0" destOrd="0" presId="urn:microsoft.com/office/officeart/2005/8/layout/hierarchy1"/>
    <dgm:cxn modelId="{D8258D3C-8AA8-4C00-B7D2-F525AA0AF570}" type="presOf" srcId="{2E74F893-9710-4214-B4A1-0B06A0B4FD0F}" destId="{8E726327-BE87-4EE2-93BE-06BB1DE37F6F}" srcOrd="0" destOrd="0" presId="urn:microsoft.com/office/officeart/2005/8/layout/hierarchy1"/>
    <dgm:cxn modelId="{A99F4A30-72B3-4A05-9C8B-D68D2E96BDB9}" srcId="{A0052858-9181-4C5E-A9D2-F00FC73753CA}" destId="{F2495337-996E-4CA4-87DA-6243DBE1B317}" srcOrd="1" destOrd="0" parTransId="{AC6D0978-7E11-40EB-AC92-8A4D20E7B2B4}" sibTransId="{096A9700-AA6E-41BD-B72A-C21C4BE19EC8}"/>
    <dgm:cxn modelId="{52F271D7-7083-429A-93E4-32822EE7B99E}" type="presOf" srcId="{F2495337-996E-4CA4-87DA-6243DBE1B317}" destId="{18689251-EED5-400D-8A78-E5CDB0457BCB}" srcOrd="0" destOrd="0" presId="urn:microsoft.com/office/officeart/2005/8/layout/hierarchy1"/>
    <dgm:cxn modelId="{11A9041E-5C1F-41B7-9BB2-D94E2697370B}" type="presParOf" srcId="{B07B5960-22B1-4D1F-B808-18B2163DBF38}" destId="{D8A62495-CA72-4B4F-B0FB-EAC282ED65B1}" srcOrd="0" destOrd="0" presId="urn:microsoft.com/office/officeart/2005/8/layout/hierarchy1"/>
    <dgm:cxn modelId="{D210C6C3-1F0A-4F7E-9919-CE9D0F34FDD7}" type="presParOf" srcId="{D8A62495-CA72-4B4F-B0FB-EAC282ED65B1}" destId="{A010887F-613B-4FB7-B4E8-5790B5C1FA18}" srcOrd="0" destOrd="0" presId="urn:microsoft.com/office/officeart/2005/8/layout/hierarchy1"/>
    <dgm:cxn modelId="{619AB824-77EF-4D8B-AE62-697E42427340}" type="presParOf" srcId="{A010887F-613B-4FB7-B4E8-5790B5C1FA18}" destId="{1F6D22DC-220F-4630-84E0-30FC1F2D1FF1}" srcOrd="0" destOrd="0" presId="urn:microsoft.com/office/officeart/2005/8/layout/hierarchy1"/>
    <dgm:cxn modelId="{ECFF88A5-10AA-4A09-B37A-78FDD9D09435}" type="presParOf" srcId="{A010887F-613B-4FB7-B4E8-5790B5C1FA18}" destId="{9E1C6955-7392-4775-AAF1-26F12F671044}" srcOrd="1" destOrd="0" presId="urn:microsoft.com/office/officeart/2005/8/layout/hierarchy1"/>
    <dgm:cxn modelId="{43A1F011-7755-4ADF-9557-59E9AF2E07AA}" type="presParOf" srcId="{D8A62495-CA72-4B4F-B0FB-EAC282ED65B1}" destId="{3765D0CB-B04E-4D76-894C-5CA2A18F83EA}" srcOrd="1" destOrd="0" presId="urn:microsoft.com/office/officeart/2005/8/layout/hierarchy1"/>
    <dgm:cxn modelId="{7F457272-6BA7-46DF-ADAE-C9F7198BBF4A}" type="presParOf" srcId="{3765D0CB-B04E-4D76-894C-5CA2A18F83EA}" destId="{75245C32-79D0-4D9D-BAA5-77386FAB193C}" srcOrd="0" destOrd="0" presId="urn:microsoft.com/office/officeart/2005/8/layout/hierarchy1"/>
    <dgm:cxn modelId="{EB0BB3FC-A523-4C61-8E8A-E754F805ED61}" type="presParOf" srcId="{3765D0CB-B04E-4D76-894C-5CA2A18F83EA}" destId="{B62D0771-B029-4ED7-AB2A-1835F92783B4}" srcOrd="1" destOrd="0" presId="urn:microsoft.com/office/officeart/2005/8/layout/hierarchy1"/>
    <dgm:cxn modelId="{4A4DF5FC-C263-40D9-B87E-23AF8016B569}" type="presParOf" srcId="{B62D0771-B029-4ED7-AB2A-1835F92783B4}" destId="{405A23AB-F14B-4FD7-9636-4E104B5F6CBC}" srcOrd="0" destOrd="0" presId="urn:microsoft.com/office/officeart/2005/8/layout/hierarchy1"/>
    <dgm:cxn modelId="{03588262-B0EF-4D09-B492-AC790AC9A7AD}" type="presParOf" srcId="{405A23AB-F14B-4FD7-9636-4E104B5F6CBC}" destId="{920998EC-D20C-4F7D-B342-5E78095C70B0}" srcOrd="0" destOrd="0" presId="urn:microsoft.com/office/officeart/2005/8/layout/hierarchy1"/>
    <dgm:cxn modelId="{865DDB99-6327-410E-8C4E-16D43FFBF721}" type="presParOf" srcId="{405A23AB-F14B-4FD7-9636-4E104B5F6CBC}" destId="{8E726327-BE87-4EE2-93BE-06BB1DE37F6F}" srcOrd="1" destOrd="0" presId="urn:microsoft.com/office/officeart/2005/8/layout/hierarchy1"/>
    <dgm:cxn modelId="{D01225D8-573C-4A8D-B7FC-83AD1D223644}" type="presParOf" srcId="{B62D0771-B029-4ED7-AB2A-1835F92783B4}" destId="{906EA3FC-28E4-48B1-9A8A-36B3FC68A2CB}" srcOrd="1" destOrd="0" presId="urn:microsoft.com/office/officeart/2005/8/layout/hierarchy1"/>
    <dgm:cxn modelId="{8E0528E8-E165-4559-B9BD-4C49DA3C3772}" type="presParOf" srcId="{3765D0CB-B04E-4D76-894C-5CA2A18F83EA}" destId="{1FEF5EE1-9089-4A84-95B0-465C6A043876}" srcOrd="2" destOrd="0" presId="urn:microsoft.com/office/officeart/2005/8/layout/hierarchy1"/>
    <dgm:cxn modelId="{0445BE84-282D-448D-94BE-41A0CFF3F1CF}" type="presParOf" srcId="{3765D0CB-B04E-4D76-894C-5CA2A18F83EA}" destId="{6DEE20E4-6FA9-40E8-9B44-BF253198D640}" srcOrd="3" destOrd="0" presId="urn:microsoft.com/office/officeart/2005/8/layout/hierarchy1"/>
    <dgm:cxn modelId="{47CB46BB-7E1E-4EF8-962B-E7CC25890DAD}" type="presParOf" srcId="{6DEE20E4-6FA9-40E8-9B44-BF253198D640}" destId="{26C1105A-1154-4EB9-B2AC-F384F324A205}" srcOrd="0" destOrd="0" presId="urn:microsoft.com/office/officeart/2005/8/layout/hierarchy1"/>
    <dgm:cxn modelId="{AB3665FB-AA1D-49DD-9199-61DD7B7CA89F}" type="presParOf" srcId="{26C1105A-1154-4EB9-B2AC-F384F324A205}" destId="{AF8BF393-0F09-4812-8FDF-0164CFA29966}" srcOrd="0" destOrd="0" presId="urn:microsoft.com/office/officeart/2005/8/layout/hierarchy1"/>
    <dgm:cxn modelId="{E4BF52DD-5B28-4A88-9DD7-641611C16AB9}" type="presParOf" srcId="{26C1105A-1154-4EB9-B2AC-F384F324A205}" destId="{18689251-EED5-400D-8A78-E5CDB0457BCB}" srcOrd="1" destOrd="0" presId="urn:microsoft.com/office/officeart/2005/8/layout/hierarchy1"/>
    <dgm:cxn modelId="{54042C86-24AE-4583-B56D-DD30A8A0C9EC}" type="presParOf" srcId="{6DEE20E4-6FA9-40E8-9B44-BF253198D640}" destId="{6A9E8331-5FCD-46A5-9CE1-A0494ABDC1B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287C6B9-AA47-4DE3-BE0E-823196EBBF30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5AB9EA7-A213-40B8-9285-98BCBBDCBD85}">
      <dgm:prSet phldrT="[Текст]" custT="1"/>
      <dgm:spPr/>
      <dgm:t>
        <a:bodyPr/>
        <a:lstStyle/>
        <a:p>
          <a:r>
            <a:rPr lang="ru-RU" sz="2000" b="1" dirty="0" smtClean="0"/>
            <a:t>Составляющие организационного </a:t>
          </a:r>
          <a:r>
            <a:rPr lang="ru-RU" sz="2000" dirty="0" smtClean="0"/>
            <a:t>проекта: </a:t>
          </a:r>
          <a:endParaRPr lang="ru-RU" sz="2000" dirty="0"/>
        </a:p>
      </dgm:t>
    </dgm:pt>
    <dgm:pt modelId="{D30E387D-6C38-4B37-B2D2-CF24FC1F983C}" type="parTrans" cxnId="{29896680-E0AB-430D-969D-E878A60639EB}">
      <dgm:prSet/>
      <dgm:spPr/>
      <dgm:t>
        <a:bodyPr/>
        <a:lstStyle/>
        <a:p>
          <a:endParaRPr lang="ru-RU" sz="2400"/>
        </a:p>
      </dgm:t>
    </dgm:pt>
    <dgm:pt modelId="{38F763D9-40F1-4AF1-A8F8-78586B378430}" type="sibTrans" cxnId="{29896680-E0AB-430D-969D-E878A60639EB}">
      <dgm:prSet/>
      <dgm:spPr/>
      <dgm:t>
        <a:bodyPr/>
        <a:lstStyle/>
        <a:p>
          <a:endParaRPr lang="ru-RU" sz="2400"/>
        </a:p>
      </dgm:t>
    </dgm:pt>
    <dgm:pt modelId="{DCE28C02-3B59-4AE5-93C3-F1A4C9ADD4F7}">
      <dgm:prSet phldrT="[Текст]" custT="1"/>
      <dgm:spPr>
        <a:ln w="28575">
          <a:solidFill>
            <a:srgbClr val="0070C0"/>
          </a:solidFill>
        </a:ln>
      </dgm:spPr>
      <dgm:t>
        <a:bodyPr/>
        <a:lstStyle/>
        <a:p>
          <a:pPr>
            <a:lnSpc>
              <a:spcPct val="70000"/>
            </a:lnSpc>
            <a:spcAft>
              <a:spcPts val="0"/>
            </a:spcAft>
          </a:pPr>
          <a:r>
            <a:rPr lang="ru-RU" sz="1800" dirty="0" smtClean="0"/>
            <a:t>Разработка общей вводной концепции построения бизнес-системы организации с подробным и детальным описанием основных целей и задач создания.</a:t>
          </a:r>
          <a:endParaRPr lang="ru-RU" sz="1800" dirty="0"/>
        </a:p>
      </dgm:t>
    </dgm:pt>
    <dgm:pt modelId="{BF8C05B1-2119-4CCA-9904-046F1F34C3A1}" type="parTrans" cxnId="{6E53E002-C8D0-403C-B6AF-044A457104C3}">
      <dgm:prSet/>
      <dgm:spPr>
        <a:ln w="28575">
          <a:solidFill>
            <a:srgbClr val="0070C0"/>
          </a:solidFill>
        </a:ln>
      </dgm:spPr>
      <dgm:t>
        <a:bodyPr/>
        <a:lstStyle/>
        <a:p>
          <a:endParaRPr lang="ru-RU" sz="2400"/>
        </a:p>
      </dgm:t>
    </dgm:pt>
    <dgm:pt modelId="{DDD46A16-D477-479A-9553-5DA5110EB32C}" type="sibTrans" cxnId="{6E53E002-C8D0-403C-B6AF-044A457104C3}">
      <dgm:prSet/>
      <dgm:spPr/>
      <dgm:t>
        <a:bodyPr/>
        <a:lstStyle/>
        <a:p>
          <a:endParaRPr lang="ru-RU" sz="2400"/>
        </a:p>
      </dgm:t>
    </dgm:pt>
    <dgm:pt modelId="{A5769C32-5771-4EC7-ADF6-EF1500CE09B1}">
      <dgm:prSet custT="1"/>
      <dgm:spPr>
        <a:ln w="28575">
          <a:solidFill>
            <a:srgbClr val="0070C0"/>
          </a:solidFill>
        </a:ln>
      </dgm:spPr>
      <dgm:t>
        <a:bodyPr/>
        <a:lstStyle/>
        <a:p>
          <a:pPr>
            <a:lnSpc>
              <a:spcPct val="80000"/>
            </a:lnSpc>
          </a:pPr>
          <a:r>
            <a:rPr lang="ru-RU" sz="1800" b="1" dirty="0" smtClean="0"/>
            <a:t>Построение</a:t>
          </a:r>
          <a:r>
            <a:rPr lang="ru-RU" sz="1800" dirty="0" smtClean="0"/>
            <a:t> общей бизнес-модели всех предполагаемых бизнес-процессов будущей организации.</a:t>
          </a:r>
          <a:endParaRPr lang="ru-RU" sz="1800" dirty="0"/>
        </a:p>
      </dgm:t>
    </dgm:pt>
    <dgm:pt modelId="{B0C27C9B-9FC8-497F-94F1-BD3C1E2840EA}" type="parTrans" cxnId="{CC77ADA2-5338-4D82-BD28-A39AD0C9623B}">
      <dgm:prSet/>
      <dgm:spPr>
        <a:ln w="28575">
          <a:solidFill>
            <a:srgbClr val="0070C0"/>
          </a:solidFill>
        </a:ln>
      </dgm:spPr>
      <dgm:t>
        <a:bodyPr/>
        <a:lstStyle/>
        <a:p>
          <a:endParaRPr lang="ru-RU" sz="2400"/>
        </a:p>
      </dgm:t>
    </dgm:pt>
    <dgm:pt modelId="{35B69BAF-81DA-4835-B2E7-00BB686CC56D}" type="sibTrans" cxnId="{CC77ADA2-5338-4D82-BD28-A39AD0C9623B}">
      <dgm:prSet/>
      <dgm:spPr/>
      <dgm:t>
        <a:bodyPr/>
        <a:lstStyle/>
        <a:p>
          <a:endParaRPr lang="ru-RU" sz="2400"/>
        </a:p>
      </dgm:t>
    </dgm:pt>
    <dgm:pt modelId="{93312552-1158-4AD6-B1CA-EDDCCF762D04}">
      <dgm:prSet custT="1"/>
      <dgm:spPr>
        <a:ln w="28575">
          <a:solidFill>
            <a:srgbClr val="0070C0"/>
          </a:solidFill>
        </a:ln>
      </dgm:spPr>
      <dgm:t>
        <a:bodyPr/>
        <a:lstStyle/>
        <a:p>
          <a:pPr>
            <a:lnSpc>
              <a:spcPct val="80000"/>
            </a:lnSpc>
          </a:pPr>
          <a:r>
            <a:rPr lang="ru-RU" sz="1800" b="1" dirty="0" smtClean="0"/>
            <a:t>Построение</a:t>
          </a:r>
          <a:r>
            <a:rPr lang="ru-RU" sz="1800" dirty="0" smtClean="0"/>
            <a:t> общей организационно-экономической модели будущей организации.</a:t>
          </a:r>
          <a:endParaRPr lang="ru-RU" sz="1800" dirty="0"/>
        </a:p>
      </dgm:t>
    </dgm:pt>
    <dgm:pt modelId="{D3D927AC-EB97-4C5E-8F35-2EC6DC5D0F16}" type="parTrans" cxnId="{1A63203B-9851-4843-AFEE-8766F1FAFCB4}">
      <dgm:prSet/>
      <dgm:spPr>
        <a:ln w="28575">
          <a:solidFill>
            <a:srgbClr val="0070C0"/>
          </a:solidFill>
        </a:ln>
      </dgm:spPr>
      <dgm:t>
        <a:bodyPr/>
        <a:lstStyle/>
        <a:p>
          <a:endParaRPr lang="ru-RU" sz="2400"/>
        </a:p>
      </dgm:t>
    </dgm:pt>
    <dgm:pt modelId="{49609A02-DD50-4411-AAB3-EDFFDE272398}" type="sibTrans" cxnId="{1A63203B-9851-4843-AFEE-8766F1FAFCB4}">
      <dgm:prSet/>
      <dgm:spPr/>
      <dgm:t>
        <a:bodyPr/>
        <a:lstStyle/>
        <a:p>
          <a:endParaRPr lang="ru-RU" sz="2400"/>
        </a:p>
      </dgm:t>
    </dgm:pt>
    <dgm:pt modelId="{934AA718-B3CD-4644-943B-247B7C410AC2}">
      <dgm:prSet custT="1"/>
      <dgm:spPr>
        <a:ln w="28575">
          <a:solidFill>
            <a:srgbClr val="0070C0"/>
          </a:solidFill>
        </a:ln>
      </dgm:spPr>
      <dgm:t>
        <a:bodyPr/>
        <a:lstStyle/>
        <a:p>
          <a:pPr>
            <a:lnSpc>
              <a:spcPct val="80000"/>
            </a:lnSpc>
          </a:pPr>
          <a:r>
            <a:rPr lang="ru-RU" sz="1800" b="1" smtClean="0"/>
            <a:t>Построение </a:t>
          </a:r>
          <a:r>
            <a:rPr lang="ru-RU" sz="1800" smtClean="0"/>
            <a:t>общей организационно-управленческой модели будущей организации.</a:t>
          </a:r>
          <a:endParaRPr lang="ru-RU" sz="1800"/>
        </a:p>
      </dgm:t>
    </dgm:pt>
    <dgm:pt modelId="{59FDFDCD-957E-4CB8-8AF5-02FB1CA07FAC}" type="parTrans" cxnId="{AC614DF5-0028-4572-B553-26E3DFFE2844}">
      <dgm:prSet/>
      <dgm:spPr>
        <a:ln w="28575">
          <a:solidFill>
            <a:srgbClr val="0070C0"/>
          </a:solidFill>
        </a:ln>
      </dgm:spPr>
      <dgm:t>
        <a:bodyPr/>
        <a:lstStyle/>
        <a:p>
          <a:endParaRPr lang="ru-RU" sz="2400"/>
        </a:p>
      </dgm:t>
    </dgm:pt>
    <dgm:pt modelId="{74BCD8E0-F5DB-47AC-BEF8-BBA1BBEED160}" type="sibTrans" cxnId="{AC614DF5-0028-4572-B553-26E3DFFE2844}">
      <dgm:prSet/>
      <dgm:spPr/>
      <dgm:t>
        <a:bodyPr/>
        <a:lstStyle/>
        <a:p>
          <a:endParaRPr lang="ru-RU" sz="2400"/>
        </a:p>
      </dgm:t>
    </dgm:pt>
    <dgm:pt modelId="{E775D8F1-2916-4683-A97F-56D444B8AB70}">
      <dgm:prSet custT="1"/>
      <dgm:spPr>
        <a:ln w="28575">
          <a:solidFill>
            <a:srgbClr val="0070C0"/>
          </a:solidFill>
        </a:ln>
      </dgm:spPr>
      <dgm:t>
        <a:bodyPr/>
        <a:lstStyle/>
        <a:p>
          <a:r>
            <a:rPr lang="ru-RU" sz="1800" smtClean="0"/>
            <a:t>Финансово-экономическое обеспечение.</a:t>
          </a:r>
          <a:endParaRPr lang="ru-RU" sz="1800"/>
        </a:p>
      </dgm:t>
    </dgm:pt>
    <dgm:pt modelId="{4A7FB9AB-46CE-49A3-8670-6CCE7998AB9A}" type="parTrans" cxnId="{C37CBD35-F8AA-443F-9157-6FF8182B044F}">
      <dgm:prSet/>
      <dgm:spPr>
        <a:ln w="28575">
          <a:solidFill>
            <a:srgbClr val="0070C0"/>
          </a:solidFill>
        </a:ln>
      </dgm:spPr>
      <dgm:t>
        <a:bodyPr/>
        <a:lstStyle/>
        <a:p>
          <a:endParaRPr lang="ru-RU" sz="2400"/>
        </a:p>
      </dgm:t>
    </dgm:pt>
    <dgm:pt modelId="{822621A3-19F1-48F7-BEB3-024D26196FE3}" type="sibTrans" cxnId="{C37CBD35-F8AA-443F-9157-6FF8182B044F}">
      <dgm:prSet/>
      <dgm:spPr/>
      <dgm:t>
        <a:bodyPr/>
        <a:lstStyle/>
        <a:p>
          <a:endParaRPr lang="ru-RU" sz="2400"/>
        </a:p>
      </dgm:t>
    </dgm:pt>
    <dgm:pt modelId="{4018DEF3-BA8F-4249-9CEC-6E86DF6333AA}">
      <dgm:prSet custT="1"/>
      <dgm:spPr>
        <a:ln w="28575">
          <a:solidFill>
            <a:srgbClr val="0070C0"/>
          </a:solidFill>
        </a:ln>
      </dgm:spPr>
      <dgm:t>
        <a:bodyPr/>
        <a:lstStyle/>
        <a:p>
          <a:r>
            <a:rPr lang="ru-RU" sz="1800" b="1" smtClean="0"/>
            <a:t>Юридическое </a:t>
          </a:r>
          <a:r>
            <a:rPr lang="ru-RU" sz="1800" smtClean="0"/>
            <a:t>обеспечение.</a:t>
          </a:r>
          <a:endParaRPr lang="ru-RU" sz="1800"/>
        </a:p>
      </dgm:t>
    </dgm:pt>
    <dgm:pt modelId="{038C1BD4-9587-4C8B-A0C0-BEB4D5F70EBF}" type="parTrans" cxnId="{4E2305C9-C45B-4096-A405-EE3B0718B45A}">
      <dgm:prSet/>
      <dgm:spPr>
        <a:ln w="28575">
          <a:solidFill>
            <a:srgbClr val="0070C0"/>
          </a:solidFill>
        </a:ln>
      </dgm:spPr>
      <dgm:t>
        <a:bodyPr/>
        <a:lstStyle/>
        <a:p>
          <a:endParaRPr lang="ru-RU" sz="2400"/>
        </a:p>
      </dgm:t>
    </dgm:pt>
    <dgm:pt modelId="{1DA7CEC8-EF2B-467B-9BF7-6AC1705625E5}" type="sibTrans" cxnId="{4E2305C9-C45B-4096-A405-EE3B0718B45A}">
      <dgm:prSet/>
      <dgm:spPr/>
      <dgm:t>
        <a:bodyPr/>
        <a:lstStyle/>
        <a:p>
          <a:endParaRPr lang="ru-RU" sz="2400"/>
        </a:p>
      </dgm:t>
    </dgm:pt>
    <dgm:pt modelId="{0F94FDDD-7353-430B-B58B-E73BFC8E4176}">
      <dgm:prSet custT="1"/>
      <dgm:spPr>
        <a:ln w="28575">
          <a:solidFill>
            <a:srgbClr val="0070C0"/>
          </a:solidFill>
        </a:ln>
      </dgm:spPr>
      <dgm:t>
        <a:bodyPr/>
        <a:lstStyle/>
        <a:p>
          <a:r>
            <a:rPr lang="ru-RU" sz="1800" smtClean="0"/>
            <a:t>Кадровое обеспечение.</a:t>
          </a:r>
          <a:endParaRPr lang="ru-RU" sz="1800"/>
        </a:p>
      </dgm:t>
    </dgm:pt>
    <dgm:pt modelId="{895ECAA3-F3D7-4A13-AF8F-C49BCF130706}" type="parTrans" cxnId="{7BF8C74F-5C6B-41A0-AE7F-00DEC2A1CE0C}">
      <dgm:prSet/>
      <dgm:spPr>
        <a:ln w="28575">
          <a:solidFill>
            <a:srgbClr val="0070C0"/>
          </a:solidFill>
        </a:ln>
      </dgm:spPr>
      <dgm:t>
        <a:bodyPr/>
        <a:lstStyle/>
        <a:p>
          <a:endParaRPr lang="ru-RU" sz="2400"/>
        </a:p>
      </dgm:t>
    </dgm:pt>
    <dgm:pt modelId="{58352E3A-60A1-4D13-A906-905C3FD0ED7D}" type="sibTrans" cxnId="{7BF8C74F-5C6B-41A0-AE7F-00DEC2A1CE0C}">
      <dgm:prSet/>
      <dgm:spPr/>
      <dgm:t>
        <a:bodyPr/>
        <a:lstStyle/>
        <a:p>
          <a:endParaRPr lang="ru-RU" sz="2400"/>
        </a:p>
      </dgm:t>
    </dgm:pt>
    <dgm:pt modelId="{E7590BB7-8D80-4DBA-B5F4-F8E7790B0805}">
      <dgm:prSet custT="1"/>
      <dgm:spPr>
        <a:ln w="28575">
          <a:solidFill>
            <a:srgbClr val="0070C0"/>
          </a:solidFill>
        </a:ln>
      </dgm:spPr>
      <dgm:t>
        <a:bodyPr/>
        <a:lstStyle/>
        <a:p>
          <a:r>
            <a:rPr lang="ru-RU" sz="1800" dirty="0" smtClean="0"/>
            <a:t>Сопутствующее организационно-техническое обеспечение.</a:t>
          </a:r>
          <a:endParaRPr lang="ru-RU" sz="1800" dirty="0"/>
        </a:p>
      </dgm:t>
    </dgm:pt>
    <dgm:pt modelId="{E8C4818C-CF6F-4180-94B1-533694C105BF}" type="parTrans" cxnId="{B89320B7-711D-45D1-BABE-20C3F3964900}">
      <dgm:prSet/>
      <dgm:spPr>
        <a:ln w="28575">
          <a:solidFill>
            <a:srgbClr val="0070C0"/>
          </a:solidFill>
        </a:ln>
      </dgm:spPr>
      <dgm:t>
        <a:bodyPr/>
        <a:lstStyle/>
        <a:p>
          <a:endParaRPr lang="ru-RU" sz="2400"/>
        </a:p>
      </dgm:t>
    </dgm:pt>
    <dgm:pt modelId="{97ECFE6D-7762-4FC5-924A-6A5159787E7C}" type="sibTrans" cxnId="{B89320B7-711D-45D1-BABE-20C3F3964900}">
      <dgm:prSet/>
      <dgm:spPr/>
      <dgm:t>
        <a:bodyPr/>
        <a:lstStyle/>
        <a:p>
          <a:endParaRPr lang="ru-RU" sz="2400"/>
        </a:p>
      </dgm:t>
    </dgm:pt>
    <dgm:pt modelId="{098CB811-CE5F-4488-B510-49A6F5391B82}" type="pres">
      <dgm:prSet presAssocID="{5287C6B9-AA47-4DE3-BE0E-823196EBBF3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13B1CBF9-4F2F-4F4A-8126-EAC57265B041}" type="pres">
      <dgm:prSet presAssocID="{45AB9EA7-A213-40B8-9285-98BCBBDCBD85}" presName="root" presStyleCnt="0"/>
      <dgm:spPr/>
    </dgm:pt>
    <dgm:pt modelId="{BEFD47D1-33C8-4D66-9684-7E805810486B}" type="pres">
      <dgm:prSet presAssocID="{45AB9EA7-A213-40B8-9285-98BCBBDCBD85}" presName="rootComposite" presStyleCnt="0"/>
      <dgm:spPr/>
    </dgm:pt>
    <dgm:pt modelId="{48EF373B-F6CA-420A-9AB5-356B0A65B777}" type="pres">
      <dgm:prSet presAssocID="{45AB9EA7-A213-40B8-9285-98BCBBDCBD85}" presName="rootText" presStyleLbl="node1" presStyleIdx="0" presStyleCnt="1" custScaleX="560171" custLinFactNeighborX="21622"/>
      <dgm:spPr/>
      <dgm:t>
        <a:bodyPr/>
        <a:lstStyle/>
        <a:p>
          <a:endParaRPr lang="ru-RU"/>
        </a:p>
      </dgm:t>
    </dgm:pt>
    <dgm:pt modelId="{09C13862-42BA-43E1-B1AD-359ABB67F951}" type="pres">
      <dgm:prSet presAssocID="{45AB9EA7-A213-40B8-9285-98BCBBDCBD85}" presName="rootConnector" presStyleLbl="node1" presStyleIdx="0" presStyleCnt="1"/>
      <dgm:spPr/>
      <dgm:t>
        <a:bodyPr/>
        <a:lstStyle/>
        <a:p>
          <a:endParaRPr lang="ru-RU"/>
        </a:p>
      </dgm:t>
    </dgm:pt>
    <dgm:pt modelId="{E05C4EAC-F4DC-4658-8180-2277516A5F9F}" type="pres">
      <dgm:prSet presAssocID="{45AB9EA7-A213-40B8-9285-98BCBBDCBD85}" presName="childShape" presStyleCnt="0"/>
      <dgm:spPr/>
    </dgm:pt>
    <dgm:pt modelId="{2242E83E-349C-4A9E-89CE-C3B8267ADBA5}" type="pres">
      <dgm:prSet presAssocID="{BF8C05B1-2119-4CCA-9904-046F1F34C3A1}" presName="Name13" presStyleLbl="parChTrans1D2" presStyleIdx="0" presStyleCnt="8"/>
      <dgm:spPr/>
      <dgm:t>
        <a:bodyPr/>
        <a:lstStyle/>
        <a:p>
          <a:endParaRPr lang="ru-RU"/>
        </a:p>
      </dgm:t>
    </dgm:pt>
    <dgm:pt modelId="{B9E5290D-F31F-41F9-AAE1-D68565CD828C}" type="pres">
      <dgm:prSet presAssocID="{DCE28C02-3B59-4AE5-93C3-F1A4C9ADD4F7}" presName="childText" presStyleLbl="bgAcc1" presStyleIdx="0" presStyleCnt="8" custScaleX="764276" custScaleY="15268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4B23782-8D87-4545-9F53-CB6FCEDEC117}" type="pres">
      <dgm:prSet presAssocID="{B0C27C9B-9FC8-497F-94F1-BD3C1E2840EA}" presName="Name13" presStyleLbl="parChTrans1D2" presStyleIdx="1" presStyleCnt="8"/>
      <dgm:spPr/>
      <dgm:t>
        <a:bodyPr/>
        <a:lstStyle/>
        <a:p>
          <a:endParaRPr lang="ru-RU"/>
        </a:p>
      </dgm:t>
    </dgm:pt>
    <dgm:pt modelId="{C8077BE3-5FAB-4A64-82B5-BC75933E0E4F}" type="pres">
      <dgm:prSet presAssocID="{A5769C32-5771-4EC7-ADF6-EF1500CE09B1}" presName="childText" presStyleLbl="bgAcc1" presStyleIdx="1" presStyleCnt="8" custScaleX="76427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9131011-0B94-4F3A-8DE3-AB312C4F6DCD}" type="pres">
      <dgm:prSet presAssocID="{D3D927AC-EB97-4C5E-8F35-2EC6DC5D0F16}" presName="Name13" presStyleLbl="parChTrans1D2" presStyleIdx="2" presStyleCnt="8"/>
      <dgm:spPr/>
      <dgm:t>
        <a:bodyPr/>
        <a:lstStyle/>
        <a:p>
          <a:endParaRPr lang="ru-RU"/>
        </a:p>
      </dgm:t>
    </dgm:pt>
    <dgm:pt modelId="{6AD5EB2A-E893-4878-BFF3-AB7CC933ED05}" type="pres">
      <dgm:prSet presAssocID="{93312552-1158-4AD6-B1CA-EDDCCF762D04}" presName="childText" presStyleLbl="bgAcc1" presStyleIdx="2" presStyleCnt="8" custScaleX="76427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2AB0977-9EB1-4837-935D-F037FFC57E9B}" type="pres">
      <dgm:prSet presAssocID="{59FDFDCD-957E-4CB8-8AF5-02FB1CA07FAC}" presName="Name13" presStyleLbl="parChTrans1D2" presStyleIdx="3" presStyleCnt="8"/>
      <dgm:spPr/>
      <dgm:t>
        <a:bodyPr/>
        <a:lstStyle/>
        <a:p>
          <a:endParaRPr lang="ru-RU"/>
        </a:p>
      </dgm:t>
    </dgm:pt>
    <dgm:pt modelId="{B94EF1C9-66B8-4045-A0ED-7E8587858E1C}" type="pres">
      <dgm:prSet presAssocID="{934AA718-B3CD-4644-943B-247B7C410AC2}" presName="childText" presStyleLbl="bgAcc1" presStyleIdx="3" presStyleCnt="8" custScaleX="76427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09A8F8A-DD28-4B6C-8FD9-ACAA197D30E6}" type="pres">
      <dgm:prSet presAssocID="{4A7FB9AB-46CE-49A3-8670-6CCE7998AB9A}" presName="Name13" presStyleLbl="parChTrans1D2" presStyleIdx="4" presStyleCnt="8"/>
      <dgm:spPr/>
      <dgm:t>
        <a:bodyPr/>
        <a:lstStyle/>
        <a:p>
          <a:endParaRPr lang="ru-RU"/>
        </a:p>
      </dgm:t>
    </dgm:pt>
    <dgm:pt modelId="{88EC16B1-D2CD-4D9A-8941-1E692BE585BD}" type="pres">
      <dgm:prSet presAssocID="{E775D8F1-2916-4683-A97F-56D444B8AB70}" presName="childText" presStyleLbl="bgAcc1" presStyleIdx="4" presStyleCnt="8" custScaleX="76427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47620C5-BB5A-4EBE-8833-B3DD2BD1CD3E}" type="pres">
      <dgm:prSet presAssocID="{038C1BD4-9587-4C8B-A0C0-BEB4D5F70EBF}" presName="Name13" presStyleLbl="parChTrans1D2" presStyleIdx="5" presStyleCnt="8"/>
      <dgm:spPr/>
      <dgm:t>
        <a:bodyPr/>
        <a:lstStyle/>
        <a:p>
          <a:endParaRPr lang="ru-RU"/>
        </a:p>
      </dgm:t>
    </dgm:pt>
    <dgm:pt modelId="{D470D4CD-4E27-44B8-B981-5DC27C0C1962}" type="pres">
      <dgm:prSet presAssocID="{4018DEF3-BA8F-4249-9CEC-6E86DF6333AA}" presName="childText" presStyleLbl="bgAcc1" presStyleIdx="5" presStyleCnt="8" custScaleX="76427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03D7CB3-875F-4AD1-ADDE-220CFD3AE6E9}" type="pres">
      <dgm:prSet presAssocID="{895ECAA3-F3D7-4A13-AF8F-C49BCF130706}" presName="Name13" presStyleLbl="parChTrans1D2" presStyleIdx="6" presStyleCnt="8"/>
      <dgm:spPr/>
      <dgm:t>
        <a:bodyPr/>
        <a:lstStyle/>
        <a:p>
          <a:endParaRPr lang="ru-RU"/>
        </a:p>
      </dgm:t>
    </dgm:pt>
    <dgm:pt modelId="{ECA5E880-623E-4702-88DD-728AFD1B8B84}" type="pres">
      <dgm:prSet presAssocID="{0F94FDDD-7353-430B-B58B-E73BFC8E4176}" presName="childText" presStyleLbl="bgAcc1" presStyleIdx="6" presStyleCnt="8" custScaleX="76427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E09299A-2144-4B02-AE76-ED6791A58B70}" type="pres">
      <dgm:prSet presAssocID="{E8C4818C-CF6F-4180-94B1-533694C105BF}" presName="Name13" presStyleLbl="parChTrans1D2" presStyleIdx="7" presStyleCnt="8"/>
      <dgm:spPr/>
      <dgm:t>
        <a:bodyPr/>
        <a:lstStyle/>
        <a:p>
          <a:endParaRPr lang="ru-RU"/>
        </a:p>
      </dgm:t>
    </dgm:pt>
    <dgm:pt modelId="{DACA3C2F-75B2-4A64-A546-DF5F98F5CA6D}" type="pres">
      <dgm:prSet presAssocID="{E7590BB7-8D80-4DBA-B5F4-F8E7790B0805}" presName="childText" presStyleLbl="bgAcc1" presStyleIdx="7" presStyleCnt="8" custScaleX="76427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3B885B44-4FD3-4522-9910-696E6E8E9126}" type="presOf" srcId="{895ECAA3-F3D7-4A13-AF8F-C49BCF130706}" destId="{B03D7CB3-875F-4AD1-ADDE-220CFD3AE6E9}" srcOrd="0" destOrd="0" presId="urn:microsoft.com/office/officeart/2005/8/layout/hierarchy3"/>
    <dgm:cxn modelId="{4E2305C9-C45B-4096-A405-EE3B0718B45A}" srcId="{45AB9EA7-A213-40B8-9285-98BCBBDCBD85}" destId="{4018DEF3-BA8F-4249-9CEC-6E86DF6333AA}" srcOrd="5" destOrd="0" parTransId="{038C1BD4-9587-4C8B-A0C0-BEB4D5F70EBF}" sibTransId="{1DA7CEC8-EF2B-467B-9BF7-6AC1705625E5}"/>
    <dgm:cxn modelId="{6E53E002-C8D0-403C-B6AF-044A457104C3}" srcId="{45AB9EA7-A213-40B8-9285-98BCBBDCBD85}" destId="{DCE28C02-3B59-4AE5-93C3-F1A4C9ADD4F7}" srcOrd="0" destOrd="0" parTransId="{BF8C05B1-2119-4CCA-9904-046F1F34C3A1}" sibTransId="{DDD46A16-D477-479A-9553-5DA5110EB32C}"/>
    <dgm:cxn modelId="{AE8FD2BF-1F02-47EA-8B24-BC9BB43F030C}" type="presOf" srcId="{5287C6B9-AA47-4DE3-BE0E-823196EBBF30}" destId="{098CB811-CE5F-4488-B510-49A6F5391B82}" srcOrd="0" destOrd="0" presId="urn:microsoft.com/office/officeart/2005/8/layout/hierarchy3"/>
    <dgm:cxn modelId="{BF223219-FA2C-4EA0-BB00-F3C993709503}" type="presOf" srcId="{DCE28C02-3B59-4AE5-93C3-F1A4C9ADD4F7}" destId="{B9E5290D-F31F-41F9-AAE1-D68565CD828C}" srcOrd="0" destOrd="0" presId="urn:microsoft.com/office/officeart/2005/8/layout/hierarchy3"/>
    <dgm:cxn modelId="{A5A1FDA8-5E37-4FF4-BE26-6D09D7E1EE4E}" type="presOf" srcId="{E7590BB7-8D80-4DBA-B5F4-F8E7790B0805}" destId="{DACA3C2F-75B2-4A64-A546-DF5F98F5CA6D}" srcOrd="0" destOrd="0" presId="urn:microsoft.com/office/officeart/2005/8/layout/hierarchy3"/>
    <dgm:cxn modelId="{2CD9AA97-DC35-4707-ACA5-EA0A0F1C9C97}" type="presOf" srcId="{45AB9EA7-A213-40B8-9285-98BCBBDCBD85}" destId="{48EF373B-F6CA-420A-9AB5-356B0A65B777}" srcOrd="0" destOrd="0" presId="urn:microsoft.com/office/officeart/2005/8/layout/hierarchy3"/>
    <dgm:cxn modelId="{70B7B799-3DD1-4DC4-9687-D5B47209856A}" type="presOf" srcId="{A5769C32-5771-4EC7-ADF6-EF1500CE09B1}" destId="{C8077BE3-5FAB-4A64-82B5-BC75933E0E4F}" srcOrd="0" destOrd="0" presId="urn:microsoft.com/office/officeart/2005/8/layout/hierarchy3"/>
    <dgm:cxn modelId="{38BD4E5A-20CF-4DC8-BC6A-C6B37F8FAFAD}" type="presOf" srcId="{BF8C05B1-2119-4CCA-9904-046F1F34C3A1}" destId="{2242E83E-349C-4A9E-89CE-C3B8267ADBA5}" srcOrd="0" destOrd="0" presId="urn:microsoft.com/office/officeart/2005/8/layout/hierarchy3"/>
    <dgm:cxn modelId="{B89320B7-711D-45D1-BABE-20C3F3964900}" srcId="{45AB9EA7-A213-40B8-9285-98BCBBDCBD85}" destId="{E7590BB7-8D80-4DBA-B5F4-F8E7790B0805}" srcOrd="7" destOrd="0" parTransId="{E8C4818C-CF6F-4180-94B1-533694C105BF}" sibTransId="{97ECFE6D-7762-4FC5-924A-6A5159787E7C}"/>
    <dgm:cxn modelId="{1BA1C798-DFCE-468E-8705-DF4E3759383E}" type="presOf" srcId="{E8C4818C-CF6F-4180-94B1-533694C105BF}" destId="{EE09299A-2144-4B02-AE76-ED6791A58B70}" srcOrd="0" destOrd="0" presId="urn:microsoft.com/office/officeart/2005/8/layout/hierarchy3"/>
    <dgm:cxn modelId="{97022530-B6D2-449D-AE75-01F8574AE9D9}" type="presOf" srcId="{45AB9EA7-A213-40B8-9285-98BCBBDCBD85}" destId="{09C13862-42BA-43E1-B1AD-359ABB67F951}" srcOrd="1" destOrd="0" presId="urn:microsoft.com/office/officeart/2005/8/layout/hierarchy3"/>
    <dgm:cxn modelId="{B3E98AD0-CE68-4F0F-8860-DF17EE93099B}" type="presOf" srcId="{4A7FB9AB-46CE-49A3-8670-6CCE7998AB9A}" destId="{009A8F8A-DD28-4B6C-8FD9-ACAA197D30E6}" srcOrd="0" destOrd="0" presId="urn:microsoft.com/office/officeart/2005/8/layout/hierarchy3"/>
    <dgm:cxn modelId="{C8E76016-9CAD-405E-94F5-D4E827B8640D}" type="presOf" srcId="{59FDFDCD-957E-4CB8-8AF5-02FB1CA07FAC}" destId="{32AB0977-9EB1-4837-935D-F037FFC57E9B}" srcOrd="0" destOrd="0" presId="urn:microsoft.com/office/officeart/2005/8/layout/hierarchy3"/>
    <dgm:cxn modelId="{7BF8C74F-5C6B-41A0-AE7F-00DEC2A1CE0C}" srcId="{45AB9EA7-A213-40B8-9285-98BCBBDCBD85}" destId="{0F94FDDD-7353-430B-B58B-E73BFC8E4176}" srcOrd="6" destOrd="0" parTransId="{895ECAA3-F3D7-4A13-AF8F-C49BCF130706}" sibTransId="{58352E3A-60A1-4D13-A906-905C3FD0ED7D}"/>
    <dgm:cxn modelId="{1A63203B-9851-4843-AFEE-8766F1FAFCB4}" srcId="{45AB9EA7-A213-40B8-9285-98BCBBDCBD85}" destId="{93312552-1158-4AD6-B1CA-EDDCCF762D04}" srcOrd="2" destOrd="0" parTransId="{D3D927AC-EB97-4C5E-8F35-2EC6DC5D0F16}" sibTransId="{49609A02-DD50-4411-AAB3-EDFFDE272398}"/>
    <dgm:cxn modelId="{123DBC26-848A-4A4B-ADED-F66FF104135C}" type="presOf" srcId="{B0C27C9B-9FC8-497F-94F1-BD3C1E2840EA}" destId="{94B23782-8D87-4545-9F53-CB6FCEDEC117}" srcOrd="0" destOrd="0" presId="urn:microsoft.com/office/officeart/2005/8/layout/hierarchy3"/>
    <dgm:cxn modelId="{7129A95C-4512-4BCB-A079-018C56DE7315}" type="presOf" srcId="{E775D8F1-2916-4683-A97F-56D444B8AB70}" destId="{88EC16B1-D2CD-4D9A-8941-1E692BE585BD}" srcOrd="0" destOrd="0" presId="urn:microsoft.com/office/officeart/2005/8/layout/hierarchy3"/>
    <dgm:cxn modelId="{AC614DF5-0028-4572-B553-26E3DFFE2844}" srcId="{45AB9EA7-A213-40B8-9285-98BCBBDCBD85}" destId="{934AA718-B3CD-4644-943B-247B7C410AC2}" srcOrd="3" destOrd="0" parTransId="{59FDFDCD-957E-4CB8-8AF5-02FB1CA07FAC}" sibTransId="{74BCD8E0-F5DB-47AC-BEF8-BBA1BBEED160}"/>
    <dgm:cxn modelId="{F37C162E-47EE-4E44-9085-D5FC986A34F3}" type="presOf" srcId="{038C1BD4-9587-4C8B-A0C0-BEB4D5F70EBF}" destId="{647620C5-BB5A-4EBE-8833-B3DD2BD1CD3E}" srcOrd="0" destOrd="0" presId="urn:microsoft.com/office/officeart/2005/8/layout/hierarchy3"/>
    <dgm:cxn modelId="{CC77ADA2-5338-4D82-BD28-A39AD0C9623B}" srcId="{45AB9EA7-A213-40B8-9285-98BCBBDCBD85}" destId="{A5769C32-5771-4EC7-ADF6-EF1500CE09B1}" srcOrd="1" destOrd="0" parTransId="{B0C27C9B-9FC8-497F-94F1-BD3C1E2840EA}" sibTransId="{35B69BAF-81DA-4835-B2E7-00BB686CC56D}"/>
    <dgm:cxn modelId="{C37CBD35-F8AA-443F-9157-6FF8182B044F}" srcId="{45AB9EA7-A213-40B8-9285-98BCBBDCBD85}" destId="{E775D8F1-2916-4683-A97F-56D444B8AB70}" srcOrd="4" destOrd="0" parTransId="{4A7FB9AB-46CE-49A3-8670-6CCE7998AB9A}" sibTransId="{822621A3-19F1-48F7-BEB3-024D26196FE3}"/>
    <dgm:cxn modelId="{FDE1DCF0-7E97-4BD0-A643-80A512480E29}" type="presOf" srcId="{934AA718-B3CD-4644-943B-247B7C410AC2}" destId="{B94EF1C9-66B8-4045-A0ED-7E8587858E1C}" srcOrd="0" destOrd="0" presId="urn:microsoft.com/office/officeart/2005/8/layout/hierarchy3"/>
    <dgm:cxn modelId="{462A2ED4-6D30-45E5-ACE9-1027E0034909}" type="presOf" srcId="{4018DEF3-BA8F-4249-9CEC-6E86DF6333AA}" destId="{D470D4CD-4E27-44B8-B981-5DC27C0C1962}" srcOrd="0" destOrd="0" presId="urn:microsoft.com/office/officeart/2005/8/layout/hierarchy3"/>
    <dgm:cxn modelId="{29896680-E0AB-430D-969D-E878A60639EB}" srcId="{5287C6B9-AA47-4DE3-BE0E-823196EBBF30}" destId="{45AB9EA7-A213-40B8-9285-98BCBBDCBD85}" srcOrd="0" destOrd="0" parTransId="{D30E387D-6C38-4B37-B2D2-CF24FC1F983C}" sibTransId="{38F763D9-40F1-4AF1-A8F8-78586B378430}"/>
    <dgm:cxn modelId="{52895CF0-FBA9-42D6-B9EE-451A3C708B6E}" type="presOf" srcId="{D3D927AC-EB97-4C5E-8F35-2EC6DC5D0F16}" destId="{69131011-0B94-4F3A-8DE3-AB312C4F6DCD}" srcOrd="0" destOrd="0" presId="urn:microsoft.com/office/officeart/2005/8/layout/hierarchy3"/>
    <dgm:cxn modelId="{1EA42007-3DAA-45DF-95EC-38FE6F879EB7}" type="presOf" srcId="{0F94FDDD-7353-430B-B58B-E73BFC8E4176}" destId="{ECA5E880-623E-4702-88DD-728AFD1B8B84}" srcOrd="0" destOrd="0" presId="urn:microsoft.com/office/officeart/2005/8/layout/hierarchy3"/>
    <dgm:cxn modelId="{B80F09FE-4094-4E89-AF60-6D1ECF4FB7B9}" type="presOf" srcId="{93312552-1158-4AD6-B1CA-EDDCCF762D04}" destId="{6AD5EB2A-E893-4878-BFF3-AB7CC933ED05}" srcOrd="0" destOrd="0" presId="urn:microsoft.com/office/officeart/2005/8/layout/hierarchy3"/>
    <dgm:cxn modelId="{6A6CED1D-F433-4495-833F-498B434ECD44}" type="presParOf" srcId="{098CB811-CE5F-4488-B510-49A6F5391B82}" destId="{13B1CBF9-4F2F-4F4A-8126-EAC57265B041}" srcOrd="0" destOrd="0" presId="urn:microsoft.com/office/officeart/2005/8/layout/hierarchy3"/>
    <dgm:cxn modelId="{2E0130FD-9C3B-49B5-9BB2-AD26D472EB37}" type="presParOf" srcId="{13B1CBF9-4F2F-4F4A-8126-EAC57265B041}" destId="{BEFD47D1-33C8-4D66-9684-7E805810486B}" srcOrd="0" destOrd="0" presId="urn:microsoft.com/office/officeart/2005/8/layout/hierarchy3"/>
    <dgm:cxn modelId="{45724A5C-C40C-41AE-9D52-4F50F5706755}" type="presParOf" srcId="{BEFD47D1-33C8-4D66-9684-7E805810486B}" destId="{48EF373B-F6CA-420A-9AB5-356B0A65B777}" srcOrd="0" destOrd="0" presId="urn:microsoft.com/office/officeart/2005/8/layout/hierarchy3"/>
    <dgm:cxn modelId="{9931AB56-4E24-4567-B56D-ACA03ADB9341}" type="presParOf" srcId="{BEFD47D1-33C8-4D66-9684-7E805810486B}" destId="{09C13862-42BA-43E1-B1AD-359ABB67F951}" srcOrd="1" destOrd="0" presId="urn:microsoft.com/office/officeart/2005/8/layout/hierarchy3"/>
    <dgm:cxn modelId="{8AA5FE7D-ECA5-45AA-A79A-575F218C7E98}" type="presParOf" srcId="{13B1CBF9-4F2F-4F4A-8126-EAC57265B041}" destId="{E05C4EAC-F4DC-4658-8180-2277516A5F9F}" srcOrd="1" destOrd="0" presId="urn:microsoft.com/office/officeart/2005/8/layout/hierarchy3"/>
    <dgm:cxn modelId="{83FB5C2E-F3B1-425D-A6B9-F87D94EBB6D4}" type="presParOf" srcId="{E05C4EAC-F4DC-4658-8180-2277516A5F9F}" destId="{2242E83E-349C-4A9E-89CE-C3B8267ADBA5}" srcOrd="0" destOrd="0" presId="urn:microsoft.com/office/officeart/2005/8/layout/hierarchy3"/>
    <dgm:cxn modelId="{80073BDB-32D0-4DBF-964D-E0ADB9DDE374}" type="presParOf" srcId="{E05C4EAC-F4DC-4658-8180-2277516A5F9F}" destId="{B9E5290D-F31F-41F9-AAE1-D68565CD828C}" srcOrd="1" destOrd="0" presId="urn:microsoft.com/office/officeart/2005/8/layout/hierarchy3"/>
    <dgm:cxn modelId="{3A9D532C-3412-452A-9ED0-8B970EDDAACF}" type="presParOf" srcId="{E05C4EAC-F4DC-4658-8180-2277516A5F9F}" destId="{94B23782-8D87-4545-9F53-CB6FCEDEC117}" srcOrd="2" destOrd="0" presId="urn:microsoft.com/office/officeart/2005/8/layout/hierarchy3"/>
    <dgm:cxn modelId="{AAC712EE-AC45-42FA-82AE-0921AB755C01}" type="presParOf" srcId="{E05C4EAC-F4DC-4658-8180-2277516A5F9F}" destId="{C8077BE3-5FAB-4A64-82B5-BC75933E0E4F}" srcOrd="3" destOrd="0" presId="urn:microsoft.com/office/officeart/2005/8/layout/hierarchy3"/>
    <dgm:cxn modelId="{B8531B75-8DA6-4B2E-9A0C-E3D714C57CE2}" type="presParOf" srcId="{E05C4EAC-F4DC-4658-8180-2277516A5F9F}" destId="{69131011-0B94-4F3A-8DE3-AB312C4F6DCD}" srcOrd="4" destOrd="0" presId="urn:microsoft.com/office/officeart/2005/8/layout/hierarchy3"/>
    <dgm:cxn modelId="{3CA3CDCE-E676-42D8-98B5-A1D9219CEB26}" type="presParOf" srcId="{E05C4EAC-F4DC-4658-8180-2277516A5F9F}" destId="{6AD5EB2A-E893-4878-BFF3-AB7CC933ED05}" srcOrd="5" destOrd="0" presId="urn:microsoft.com/office/officeart/2005/8/layout/hierarchy3"/>
    <dgm:cxn modelId="{6181B863-5963-46F7-A1EB-522F72F69715}" type="presParOf" srcId="{E05C4EAC-F4DC-4658-8180-2277516A5F9F}" destId="{32AB0977-9EB1-4837-935D-F037FFC57E9B}" srcOrd="6" destOrd="0" presId="urn:microsoft.com/office/officeart/2005/8/layout/hierarchy3"/>
    <dgm:cxn modelId="{7EA2883D-1003-4ED6-B2FC-8938A1CD23E1}" type="presParOf" srcId="{E05C4EAC-F4DC-4658-8180-2277516A5F9F}" destId="{B94EF1C9-66B8-4045-A0ED-7E8587858E1C}" srcOrd="7" destOrd="0" presId="urn:microsoft.com/office/officeart/2005/8/layout/hierarchy3"/>
    <dgm:cxn modelId="{EFDBE6C9-5659-4377-ACA3-964D0A1E0D07}" type="presParOf" srcId="{E05C4EAC-F4DC-4658-8180-2277516A5F9F}" destId="{009A8F8A-DD28-4B6C-8FD9-ACAA197D30E6}" srcOrd="8" destOrd="0" presId="urn:microsoft.com/office/officeart/2005/8/layout/hierarchy3"/>
    <dgm:cxn modelId="{3602C936-C0A8-4FDB-B016-C15D6CCEBE5D}" type="presParOf" srcId="{E05C4EAC-F4DC-4658-8180-2277516A5F9F}" destId="{88EC16B1-D2CD-4D9A-8941-1E692BE585BD}" srcOrd="9" destOrd="0" presId="urn:microsoft.com/office/officeart/2005/8/layout/hierarchy3"/>
    <dgm:cxn modelId="{8AC25408-EBFE-45AD-9DD8-7D1CD71A2E81}" type="presParOf" srcId="{E05C4EAC-F4DC-4658-8180-2277516A5F9F}" destId="{647620C5-BB5A-4EBE-8833-B3DD2BD1CD3E}" srcOrd="10" destOrd="0" presId="urn:microsoft.com/office/officeart/2005/8/layout/hierarchy3"/>
    <dgm:cxn modelId="{A979BDB1-C732-4538-978C-E7539A8680A1}" type="presParOf" srcId="{E05C4EAC-F4DC-4658-8180-2277516A5F9F}" destId="{D470D4CD-4E27-44B8-B981-5DC27C0C1962}" srcOrd="11" destOrd="0" presId="urn:microsoft.com/office/officeart/2005/8/layout/hierarchy3"/>
    <dgm:cxn modelId="{DB59D5AE-44E5-44DF-85FD-9252C8765658}" type="presParOf" srcId="{E05C4EAC-F4DC-4658-8180-2277516A5F9F}" destId="{B03D7CB3-875F-4AD1-ADDE-220CFD3AE6E9}" srcOrd="12" destOrd="0" presId="urn:microsoft.com/office/officeart/2005/8/layout/hierarchy3"/>
    <dgm:cxn modelId="{E2330952-3AEF-4325-A6AB-E8C6129F1E91}" type="presParOf" srcId="{E05C4EAC-F4DC-4658-8180-2277516A5F9F}" destId="{ECA5E880-623E-4702-88DD-728AFD1B8B84}" srcOrd="13" destOrd="0" presId="urn:microsoft.com/office/officeart/2005/8/layout/hierarchy3"/>
    <dgm:cxn modelId="{49E29D37-2993-4C23-9161-F6748DEC84A1}" type="presParOf" srcId="{E05C4EAC-F4DC-4658-8180-2277516A5F9F}" destId="{EE09299A-2144-4B02-AE76-ED6791A58B70}" srcOrd="14" destOrd="0" presId="urn:microsoft.com/office/officeart/2005/8/layout/hierarchy3"/>
    <dgm:cxn modelId="{DEB1D3DB-16DF-4602-B6D4-A0B27FEF3AB2}" type="presParOf" srcId="{E05C4EAC-F4DC-4658-8180-2277516A5F9F}" destId="{DACA3C2F-75B2-4A64-A546-DF5F98F5CA6D}" srcOrd="1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727F5D9-EAC8-4BBE-8CA9-526D4669E0D1}" type="doc">
      <dgm:prSet loTypeId="urn:microsoft.com/office/officeart/2005/8/layout/vList6" loCatId="list" qsTypeId="urn:microsoft.com/office/officeart/2005/8/quickstyle/simple3" qsCatId="simple" csTypeId="urn:microsoft.com/office/officeart/2005/8/colors/accent2_5" csCatId="accent2" phldr="1"/>
      <dgm:spPr/>
      <dgm:t>
        <a:bodyPr/>
        <a:lstStyle/>
        <a:p>
          <a:endParaRPr lang="ru-RU"/>
        </a:p>
      </dgm:t>
    </dgm:pt>
    <dgm:pt modelId="{91E4BC7E-9813-4F94-A316-966D9BB4B2B7}">
      <dgm:prSet phldrT="[Текст]" custT="1"/>
      <dgm:spPr/>
      <dgm:t>
        <a:bodyPr/>
        <a:lstStyle/>
        <a:p>
          <a:r>
            <a:rPr lang="ru-RU" sz="2800" b="1" dirty="0" smtClean="0"/>
            <a:t>4. Дальнейшее совершенство-</a:t>
          </a:r>
          <a:r>
            <a:rPr lang="ru-RU" sz="2800" b="1" dirty="0" err="1" smtClean="0"/>
            <a:t>вание</a:t>
          </a:r>
          <a:r>
            <a:rPr lang="ru-RU" sz="2800" dirty="0" smtClean="0"/>
            <a:t> организационного проекта - устранение ошибок (работа над ошибками).</a:t>
          </a:r>
        </a:p>
        <a:p>
          <a:r>
            <a:rPr lang="ru-RU" sz="2800" dirty="0" smtClean="0"/>
            <a:t>Включает: </a:t>
          </a:r>
          <a:endParaRPr lang="ru-RU" sz="2800" dirty="0"/>
        </a:p>
      </dgm:t>
    </dgm:pt>
    <dgm:pt modelId="{47B68569-F003-4FA2-866B-A460B8046489}" type="parTrans" cxnId="{42723AE1-F9A0-4E0A-8433-2521C7EB07D4}">
      <dgm:prSet/>
      <dgm:spPr/>
      <dgm:t>
        <a:bodyPr/>
        <a:lstStyle/>
        <a:p>
          <a:endParaRPr lang="ru-RU"/>
        </a:p>
      </dgm:t>
    </dgm:pt>
    <dgm:pt modelId="{A1CEA939-2F6C-4333-827F-2D533C1B03E8}" type="sibTrans" cxnId="{42723AE1-F9A0-4E0A-8433-2521C7EB07D4}">
      <dgm:prSet/>
      <dgm:spPr/>
      <dgm:t>
        <a:bodyPr/>
        <a:lstStyle/>
        <a:p>
          <a:endParaRPr lang="ru-RU"/>
        </a:p>
      </dgm:t>
    </dgm:pt>
    <dgm:pt modelId="{E0CE83F5-0DDA-4197-A39D-6DBFFE33EC4A}">
      <dgm:prSet phldrT="[Текст]" custT="1"/>
      <dgm:spPr/>
      <dgm:t>
        <a:bodyPr/>
        <a:lstStyle/>
        <a:p>
          <a:pPr algn="l">
            <a:lnSpc>
              <a:spcPct val="80000"/>
            </a:lnSpc>
            <a:spcAft>
              <a:spcPts val="0"/>
            </a:spcAft>
          </a:pPr>
          <a:r>
            <a:rPr lang="ru-RU" sz="2400" dirty="0" smtClean="0"/>
            <a:t>ретроспективный анализ деятельности созданной организации, </a:t>
          </a:r>
          <a:endParaRPr lang="ru-RU" sz="2400" dirty="0"/>
        </a:p>
      </dgm:t>
    </dgm:pt>
    <dgm:pt modelId="{FA7F8C05-FC65-442A-9501-CA5ED545562B}" type="parTrans" cxnId="{F15A3475-32D4-4796-86D0-A2C29AD20907}">
      <dgm:prSet/>
      <dgm:spPr/>
      <dgm:t>
        <a:bodyPr/>
        <a:lstStyle/>
        <a:p>
          <a:endParaRPr lang="ru-RU"/>
        </a:p>
      </dgm:t>
    </dgm:pt>
    <dgm:pt modelId="{5BFB262F-7773-4E44-9BD3-D9BB91821B14}" type="sibTrans" cxnId="{F15A3475-32D4-4796-86D0-A2C29AD20907}">
      <dgm:prSet/>
      <dgm:spPr/>
      <dgm:t>
        <a:bodyPr/>
        <a:lstStyle/>
        <a:p>
          <a:endParaRPr lang="ru-RU"/>
        </a:p>
      </dgm:t>
    </dgm:pt>
    <dgm:pt modelId="{F891A41A-FF86-446F-8579-EBEC6535B0CC}">
      <dgm:prSet custT="1"/>
      <dgm:spPr/>
      <dgm:t>
        <a:bodyPr/>
        <a:lstStyle/>
        <a:p>
          <a:pPr algn="l">
            <a:lnSpc>
              <a:spcPct val="80000"/>
            </a:lnSpc>
            <a:spcAft>
              <a:spcPts val="0"/>
            </a:spcAft>
          </a:pPr>
          <a:endParaRPr lang="ru-RU" sz="2800" dirty="0"/>
        </a:p>
      </dgm:t>
    </dgm:pt>
    <dgm:pt modelId="{B85147FF-7872-47D1-8926-B6651F1C828F}" type="parTrans" cxnId="{0B16D44C-7327-4E31-9EE6-33E6FFEB1B00}">
      <dgm:prSet/>
      <dgm:spPr/>
      <dgm:t>
        <a:bodyPr/>
        <a:lstStyle/>
        <a:p>
          <a:endParaRPr lang="ru-RU"/>
        </a:p>
      </dgm:t>
    </dgm:pt>
    <dgm:pt modelId="{8B4E5B66-FBB3-42B1-81A5-DE9C5A9A08EE}" type="sibTrans" cxnId="{0B16D44C-7327-4E31-9EE6-33E6FFEB1B00}">
      <dgm:prSet/>
      <dgm:spPr/>
      <dgm:t>
        <a:bodyPr/>
        <a:lstStyle/>
        <a:p>
          <a:endParaRPr lang="ru-RU"/>
        </a:p>
      </dgm:t>
    </dgm:pt>
    <dgm:pt modelId="{6DF84714-6A6B-4000-B957-23F1885D7119}">
      <dgm:prSet custT="1"/>
      <dgm:spPr/>
      <dgm:t>
        <a:bodyPr/>
        <a:lstStyle/>
        <a:p>
          <a:pPr algn="l">
            <a:lnSpc>
              <a:spcPct val="80000"/>
            </a:lnSpc>
            <a:spcAft>
              <a:spcPts val="0"/>
            </a:spcAft>
          </a:pPr>
          <a:endParaRPr lang="ru-RU" sz="2400" dirty="0"/>
        </a:p>
      </dgm:t>
    </dgm:pt>
    <dgm:pt modelId="{728416C4-0313-4FD6-A7FC-81100ED00F86}" type="parTrans" cxnId="{2BAAE800-E420-42F1-BFE6-BD5702C9B106}">
      <dgm:prSet/>
      <dgm:spPr/>
      <dgm:t>
        <a:bodyPr/>
        <a:lstStyle/>
        <a:p>
          <a:endParaRPr lang="ru-RU"/>
        </a:p>
      </dgm:t>
    </dgm:pt>
    <dgm:pt modelId="{39AD30ED-5BD9-410A-A8E9-0CCAD700B85A}" type="sibTrans" cxnId="{2BAAE800-E420-42F1-BFE6-BD5702C9B106}">
      <dgm:prSet/>
      <dgm:spPr/>
      <dgm:t>
        <a:bodyPr/>
        <a:lstStyle/>
        <a:p>
          <a:endParaRPr lang="ru-RU"/>
        </a:p>
      </dgm:t>
    </dgm:pt>
    <dgm:pt modelId="{6814622D-9087-4BE2-A2F4-7A8F2A3F0D8B}">
      <dgm:prSet custT="1"/>
      <dgm:spPr/>
      <dgm:t>
        <a:bodyPr/>
        <a:lstStyle/>
        <a:p>
          <a:pPr algn="l">
            <a:lnSpc>
              <a:spcPct val="80000"/>
            </a:lnSpc>
            <a:spcAft>
              <a:spcPts val="0"/>
            </a:spcAft>
          </a:pPr>
          <a:r>
            <a:rPr lang="ru-RU" sz="2400" dirty="0" smtClean="0"/>
            <a:t>Формирование проекта организационного инжиниринга с внесением в него конкретных замечаний и предложений по его дальнейшему совершенствованию.</a:t>
          </a:r>
          <a:endParaRPr lang="ru-RU" sz="2400" dirty="0"/>
        </a:p>
      </dgm:t>
    </dgm:pt>
    <dgm:pt modelId="{3E2B0A01-EA77-4A07-BC0D-1A595BAB8F67}" type="parTrans" cxnId="{DD1560C2-1372-4B49-BBD2-DB4F44571A3F}">
      <dgm:prSet/>
      <dgm:spPr/>
      <dgm:t>
        <a:bodyPr/>
        <a:lstStyle/>
        <a:p>
          <a:endParaRPr lang="ru-RU"/>
        </a:p>
      </dgm:t>
    </dgm:pt>
    <dgm:pt modelId="{AB6D5529-E71F-45B2-AA21-FC9885FBC64B}" type="sibTrans" cxnId="{DD1560C2-1372-4B49-BBD2-DB4F44571A3F}">
      <dgm:prSet/>
      <dgm:spPr/>
      <dgm:t>
        <a:bodyPr/>
        <a:lstStyle/>
        <a:p>
          <a:endParaRPr lang="ru-RU"/>
        </a:p>
      </dgm:t>
    </dgm:pt>
    <dgm:pt modelId="{12AF801F-19D0-4CF7-B790-85A29E8C67E6}">
      <dgm:prSet custT="1"/>
      <dgm:spPr/>
      <dgm:t>
        <a:bodyPr/>
        <a:lstStyle/>
        <a:p>
          <a:pPr algn="l">
            <a:lnSpc>
              <a:spcPct val="80000"/>
            </a:lnSpc>
            <a:spcAft>
              <a:spcPts val="0"/>
            </a:spcAft>
          </a:pPr>
          <a:r>
            <a:rPr lang="ru-RU" sz="2400" dirty="0" smtClean="0"/>
            <a:t>утверждение заказчиками корректированного проекта организационного </a:t>
          </a:r>
          <a:r>
            <a:rPr lang="ru-RU" sz="2400" dirty="0" err="1" smtClean="0"/>
            <a:t>инжини</a:t>
          </a:r>
          <a:r>
            <a:rPr lang="ru-RU" sz="2400" dirty="0" smtClean="0"/>
            <a:t>.</a:t>
          </a:r>
          <a:endParaRPr lang="ru-RU" sz="2400" dirty="0"/>
        </a:p>
      </dgm:t>
    </dgm:pt>
    <dgm:pt modelId="{DCC93008-6989-47E0-A804-3FFAC954369E}" type="parTrans" cxnId="{C6066B74-6908-4ECC-9E1D-90AF1EBD4F33}">
      <dgm:prSet/>
      <dgm:spPr/>
      <dgm:t>
        <a:bodyPr/>
        <a:lstStyle/>
        <a:p>
          <a:endParaRPr lang="ru-RU"/>
        </a:p>
      </dgm:t>
    </dgm:pt>
    <dgm:pt modelId="{6CF06770-DF4D-4102-988F-E02928D10698}" type="sibTrans" cxnId="{C6066B74-6908-4ECC-9E1D-90AF1EBD4F33}">
      <dgm:prSet/>
      <dgm:spPr/>
      <dgm:t>
        <a:bodyPr/>
        <a:lstStyle/>
        <a:p>
          <a:endParaRPr lang="ru-RU"/>
        </a:p>
      </dgm:t>
    </dgm:pt>
    <dgm:pt modelId="{454CE909-3F2B-498A-838B-36E5513C9DE2}">
      <dgm:prSet phldrT="[Текст]" custT="1"/>
      <dgm:spPr/>
      <dgm:t>
        <a:bodyPr/>
        <a:lstStyle/>
        <a:p>
          <a:pPr algn="l">
            <a:lnSpc>
              <a:spcPct val="80000"/>
            </a:lnSpc>
            <a:spcAft>
              <a:spcPts val="0"/>
            </a:spcAft>
          </a:pPr>
          <a:endParaRPr lang="ru-RU" sz="2400" dirty="0"/>
        </a:p>
      </dgm:t>
    </dgm:pt>
    <dgm:pt modelId="{838EE91B-19DE-4F28-836E-8F8A58443C44}" type="parTrans" cxnId="{5C26566E-5625-45D7-9FBE-784255D3FCEC}">
      <dgm:prSet/>
      <dgm:spPr/>
      <dgm:t>
        <a:bodyPr/>
        <a:lstStyle/>
        <a:p>
          <a:endParaRPr lang="ru-RU"/>
        </a:p>
      </dgm:t>
    </dgm:pt>
    <dgm:pt modelId="{781067BC-5269-4029-A2D6-F8C24D4074A6}" type="sibTrans" cxnId="{5C26566E-5625-45D7-9FBE-784255D3FCEC}">
      <dgm:prSet/>
      <dgm:spPr/>
      <dgm:t>
        <a:bodyPr/>
        <a:lstStyle/>
        <a:p>
          <a:endParaRPr lang="ru-RU"/>
        </a:p>
      </dgm:t>
    </dgm:pt>
    <dgm:pt modelId="{13E97637-08D5-4EEC-9E6A-E5E5CD7FF7D6}" type="pres">
      <dgm:prSet presAssocID="{8727F5D9-EAC8-4BBE-8CA9-526D4669E0D1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95BBE1CE-BCB3-4516-B080-CB1280B9E805}" type="pres">
      <dgm:prSet presAssocID="{91E4BC7E-9813-4F94-A316-966D9BB4B2B7}" presName="linNode" presStyleCnt="0"/>
      <dgm:spPr/>
      <dgm:t>
        <a:bodyPr/>
        <a:lstStyle/>
        <a:p>
          <a:endParaRPr lang="ru-RU"/>
        </a:p>
      </dgm:t>
    </dgm:pt>
    <dgm:pt modelId="{F3DCE522-2392-4445-A608-FA57ED68947A}" type="pres">
      <dgm:prSet presAssocID="{91E4BC7E-9813-4F94-A316-966D9BB4B2B7}" presName="parentShp" presStyleLbl="node1" presStyleIdx="0" presStyleCnt="1" custScaleX="6199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23A3C5A-A49A-4990-BE07-0EBFF38D8A61}" type="pres">
      <dgm:prSet presAssocID="{91E4BC7E-9813-4F94-A316-966D9BB4B2B7}" presName="childShp" presStyleLbl="bgAccFollowNode1" presStyleIdx="0" presStyleCnt="1" custScaleX="120087" custScaleY="100098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2BAAE800-E420-42F1-BFE6-BD5702C9B106}" srcId="{91E4BC7E-9813-4F94-A316-966D9BB4B2B7}" destId="{6DF84714-6A6B-4000-B957-23F1885D7119}" srcOrd="4" destOrd="0" parTransId="{728416C4-0313-4FD6-A7FC-81100ED00F86}" sibTransId="{39AD30ED-5BD9-410A-A8E9-0CCAD700B85A}"/>
    <dgm:cxn modelId="{A662CC11-8AA0-4281-A97D-8DD1CA17C58A}" type="presOf" srcId="{6814622D-9087-4BE2-A2F4-7A8F2A3F0D8B}" destId="{223A3C5A-A49A-4990-BE07-0EBFF38D8A61}" srcOrd="0" destOrd="3" presId="urn:microsoft.com/office/officeart/2005/8/layout/vList6"/>
    <dgm:cxn modelId="{8E82D970-5877-420D-913A-55978607777E}" type="presOf" srcId="{454CE909-3F2B-498A-838B-36E5513C9DE2}" destId="{223A3C5A-A49A-4990-BE07-0EBFF38D8A61}" srcOrd="0" destOrd="0" presId="urn:microsoft.com/office/officeart/2005/8/layout/vList6"/>
    <dgm:cxn modelId="{1F6E90F2-C35F-441C-925D-F25F6E4278F7}" type="presOf" srcId="{6DF84714-6A6B-4000-B957-23F1885D7119}" destId="{223A3C5A-A49A-4990-BE07-0EBFF38D8A61}" srcOrd="0" destOrd="4" presId="urn:microsoft.com/office/officeart/2005/8/layout/vList6"/>
    <dgm:cxn modelId="{C6066B74-6908-4ECC-9E1D-90AF1EBD4F33}" srcId="{91E4BC7E-9813-4F94-A316-966D9BB4B2B7}" destId="{12AF801F-19D0-4CF7-B790-85A29E8C67E6}" srcOrd="5" destOrd="0" parTransId="{DCC93008-6989-47E0-A804-3FFAC954369E}" sibTransId="{6CF06770-DF4D-4102-988F-E02928D10698}"/>
    <dgm:cxn modelId="{B7500133-6CC4-43FF-AA77-FE9E7C5A0D33}" type="presOf" srcId="{E0CE83F5-0DDA-4197-A39D-6DBFFE33EC4A}" destId="{223A3C5A-A49A-4990-BE07-0EBFF38D8A61}" srcOrd="0" destOrd="1" presId="urn:microsoft.com/office/officeart/2005/8/layout/vList6"/>
    <dgm:cxn modelId="{AF07A43A-71A2-491C-AF27-109AA4F63DA8}" type="presOf" srcId="{8727F5D9-EAC8-4BBE-8CA9-526D4669E0D1}" destId="{13E97637-08D5-4EEC-9E6A-E5E5CD7FF7D6}" srcOrd="0" destOrd="0" presId="urn:microsoft.com/office/officeart/2005/8/layout/vList6"/>
    <dgm:cxn modelId="{F15A3475-32D4-4796-86D0-A2C29AD20907}" srcId="{91E4BC7E-9813-4F94-A316-966D9BB4B2B7}" destId="{E0CE83F5-0DDA-4197-A39D-6DBFFE33EC4A}" srcOrd="1" destOrd="0" parTransId="{FA7F8C05-FC65-442A-9501-CA5ED545562B}" sibTransId="{5BFB262F-7773-4E44-9BD3-D9BB91821B14}"/>
    <dgm:cxn modelId="{58512796-F7B6-4BD8-902C-9C40D4CA2013}" type="presOf" srcId="{F891A41A-FF86-446F-8579-EBEC6535B0CC}" destId="{223A3C5A-A49A-4990-BE07-0EBFF38D8A61}" srcOrd="0" destOrd="2" presId="urn:microsoft.com/office/officeart/2005/8/layout/vList6"/>
    <dgm:cxn modelId="{42723AE1-F9A0-4E0A-8433-2521C7EB07D4}" srcId="{8727F5D9-EAC8-4BBE-8CA9-526D4669E0D1}" destId="{91E4BC7E-9813-4F94-A316-966D9BB4B2B7}" srcOrd="0" destOrd="0" parTransId="{47B68569-F003-4FA2-866B-A460B8046489}" sibTransId="{A1CEA939-2F6C-4333-827F-2D533C1B03E8}"/>
    <dgm:cxn modelId="{DD1560C2-1372-4B49-BBD2-DB4F44571A3F}" srcId="{91E4BC7E-9813-4F94-A316-966D9BB4B2B7}" destId="{6814622D-9087-4BE2-A2F4-7A8F2A3F0D8B}" srcOrd="3" destOrd="0" parTransId="{3E2B0A01-EA77-4A07-BC0D-1A595BAB8F67}" sibTransId="{AB6D5529-E71F-45B2-AA21-FC9885FBC64B}"/>
    <dgm:cxn modelId="{7D63C78A-2652-4C75-8813-6BAEFE648BAB}" type="presOf" srcId="{91E4BC7E-9813-4F94-A316-966D9BB4B2B7}" destId="{F3DCE522-2392-4445-A608-FA57ED68947A}" srcOrd="0" destOrd="0" presId="urn:microsoft.com/office/officeart/2005/8/layout/vList6"/>
    <dgm:cxn modelId="{0B16D44C-7327-4E31-9EE6-33E6FFEB1B00}" srcId="{91E4BC7E-9813-4F94-A316-966D9BB4B2B7}" destId="{F891A41A-FF86-446F-8579-EBEC6535B0CC}" srcOrd="2" destOrd="0" parTransId="{B85147FF-7872-47D1-8926-B6651F1C828F}" sibTransId="{8B4E5B66-FBB3-42B1-81A5-DE9C5A9A08EE}"/>
    <dgm:cxn modelId="{5C26566E-5625-45D7-9FBE-784255D3FCEC}" srcId="{91E4BC7E-9813-4F94-A316-966D9BB4B2B7}" destId="{454CE909-3F2B-498A-838B-36E5513C9DE2}" srcOrd="0" destOrd="0" parTransId="{838EE91B-19DE-4F28-836E-8F8A58443C44}" sibTransId="{781067BC-5269-4029-A2D6-F8C24D4074A6}"/>
    <dgm:cxn modelId="{44B8D899-85B7-479E-BE2A-81B36AC6A59C}" type="presOf" srcId="{12AF801F-19D0-4CF7-B790-85A29E8C67E6}" destId="{223A3C5A-A49A-4990-BE07-0EBFF38D8A61}" srcOrd="0" destOrd="5" presId="urn:microsoft.com/office/officeart/2005/8/layout/vList6"/>
    <dgm:cxn modelId="{ADF5270C-419F-4614-85DF-DEA1BDD66F37}" type="presParOf" srcId="{13E97637-08D5-4EEC-9E6A-E5E5CD7FF7D6}" destId="{95BBE1CE-BCB3-4516-B080-CB1280B9E805}" srcOrd="0" destOrd="0" presId="urn:microsoft.com/office/officeart/2005/8/layout/vList6"/>
    <dgm:cxn modelId="{FB1B80EF-AB49-40A5-8C01-09E7C54CBBA4}" type="presParOf" srcId="{95BBE1CE-BCB3-4516-B080-CB1280B9E805}" destId="{F3DCE522-2392-4445-A608-FA57ED68947A}" srcOrd="0" destOrd="0" presId="urn:microsoft.com/office/officeart/2005/8/layout/vList6"/>
    <dgm:cxn modelId="{A588EE94-F4EE-4AFF-BE8A-61315E7B3213}" type="presParOf" srcId="{95BBE1CE-BCB3-4516-B080-CB1280B9E805}" destId="{223A3C5A-A49A-4990-BE07-0EBFF38D8A61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345CD7-4121-489A-9F72-F8F04C3DF532}">
      <dsp:nvSpPr>
        <dsp:cNvPr id="0" name=""/>
        <dsp:cNvSpPr/>
      </dsp:nvSpPr>
      <dsp:spPr>
        <a:xfrm>
          <a:off x="51" y="246538"/>
          <a:ext cx="4938138" cy="10255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800" b="1" kern="1200" dirty="0" smtClean="0"/>
            <a:t>Особенности инжиниринга бизнес-систем</a:t>
          </a:r>
          <a:endParaRPr lang="ru-RU" sz="2800" b="1" kern="1200" dirty="0"/>
        </a:p>
      </dsp:txBody>
      <dsp:txXfrm>
        <a:off x="51" y="246538"/>
        <a:ext cx="4938138" cy="1025560"/>
      </dsp:txXfrm>
    </dsp:sp>
    <dsp:sp modelId="{09A7086E-938B-4C60-9501-50B5EF669C37}">
      <dsp:nvSpPr>
        <dsp:cNvPr id="0" name=""/>
        <dsp:cNvSpPr/>
      </dsp:nvSpPr>
      <dsp:spPr>
        <a:xfrm>
          <a:off x="51" y="1272098"/>
          <a:ext cx="4938138" cy="3955888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just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800" kern="1200" dirty="0" smtClean="0"/>
            <a:t>индивидуальный подход к организации: учитываются ее специфика, отрасль, продукт, человеческий фактор. </a:t>
          </a:r>
          <a:endParaRPr lang="ru-RU" sz="2800" kern="1200" dirty="0"/>
        </a:p>
      </dsp:txBody>
      <dsp:txXfrm>
        <a:off x="51" y="1272098"/>
        <a:ext cx="4938138" cy="3955888"/>
      </dsp:txXfrm>
    </dsp:sp>
    <dsp:sp modelId="{FDF4D5B8-E819-4D95-B8A7-E56C77362809}">
      <dsp:nvSpPr>
        <dsp:cNvPr id="0" name=""/>
        <dsp:cNvSpPr/>
      </dsp:nvSpPr>
      <dsp:spPr>
        <a:xfrm>
          <a:off x="5629529" y="246538"/>
          <a:ext cx="4938138" cy="10255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800" b="1" kern="1200" dirty="0" smtClean="0"/>
            <a:t>Центральная задача</a:t>
          </a:r>
          <a:r>
            <a:rPr lang="ru-RU" sz="2800" kern="1200" dirty="0" smtClean="0"/>
            <a:t> </a:t>
          </a:r>
          <a:r>
            <a:rPr lang="ru-RU" sz="2800" b="1" kern="1200" dirty="0" smtClean="0"/>
            <a:t>инжиниринга бизнес-систем</a:t>
          </a:r>
          <a:endParaRPr lang="ru-RU" sz="2800" b="1" kern="1200" dirty="0"/>
        </a:p>
      </dsp:txBody>
      <dsp:txXfrm>
        <a:off x="5629529" y="246538"/>
        <a:ext cx="4938138" cy="1025560"/>
      </dsp:txXfrm>
    </dsp:sp>
    <dsp:sp modelId="{F2830732-524A-4552-8790-6D553CEADB3D}">
      <dsp:nvSpPr>
        <dsp:cNvPr id="0" name=""/>
        <dsp:cNvSpPr/>
      </dsp:nvSpPr>
      <dsp:spPr>
        <a:xfrm>
          <a:off x="5629529" y="1272098"/>
          <a:ext cx="4938138" cy="3955888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just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800" kern="1200" dirty="0" smtClean="0"/>
            <a:t>достижение оптимального состояния организации – когда при минимальных затратах внутренних </a:t>
          </a:r>
          <a:r>
            <a:rPr lang="ru-RU" sz="2800" kern="1200" dirty="0" err="1" smtClean="0"/>
            <a:t>ресур</a:t>
          </a:r>
          <a:r>
            <a:rPr lang="ru-RU" sz="2800" kern="1200" dirty="0" smtClean="0"/>
            <a:t>-сов </a:t>
          </a:r>
          <a:r>
            <a:rPr lang="ru-RU" sz="2800" kern="1200" dirty="0" smtClean="0"/>
            <a:t>достигается максимум поставленных целей за счет траектории развития в зоне наиболее благоприятных факторов.</a:t>
          </a:r>
          <a:endParaRPr lang="ru-RU" sz="2800" kern="1200" dirty="0"/>
        </a:p>
      </dsp:txBody>
      <dsp:txXfrm>
        <a:off x="5629529" y="1272098"/>
        <a:ext cx="4938138" cy="39558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679E3B-0500-4A10-A09C-FCFBC1BF8182}">
      <dsp:nvSpPr>
        <dsp:cNvPr id="0" name=""/>
        <dsp:cNvSpPr/>
      </dsp:nvSpPr>
      <dsp:spPr>
        <a:xfrm>
          <a:off x="830" y="0"/>
          <a:ext cx="3574728" cy="3719871"/>
        </a:xfrm>
        <a:prstGeom prst="roundRect">
          <a:avLst>
            <a:gd name="adj" fmla="val 5000"/>
          </a:avLst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9728" rIns="142240" bIns="0" numCol="1" spcCol="1270" anchor="t" anchorCtr="0">
          <a:noAutofit/>
        </a:bodyPr>
        <a:lstStyle/>
        <a:p>
          <a:pPr lvl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200" kern="1200" dirty="0" smtClean="0">
              <a:solidFill>
                <a:schemeClr val="tx1"/>
              </a:solidFill>
            </a:rPr>
            <a:t>4</a:t>
          </a:r>
          <a:endParaRPr lang="ru-RU" sz="3200" kern="1200" dirty="0">
            <a:solidFill>
              <a:schemeClr val="tx1"/>
            </a:solidFill>
          </a:endParaRPr>
        </a:p>
      </dsp:txBody>
      <dsp:txXfrm rot="16200000">
        <a:off x="-1166843" y="1167674"/>
        <a:ext cx="3050294" cy="714945"/>
      </dsp:txXfrm>
    </dsp:sp>
    <dsp:sp modelId="{5465BA08-91AD-43BE-B4D5-A1A2B9AFC7D2}">
      <dsp:nvSpPr>
        <dsp:cNvPr id="0" name=""/>
        <dsp:cNvSpPr/>
      </dsp:nvSpPr>
      <dsp:spPr>
        <a:xfrm>
          <a:off x="715776" y="0"/>
          <a:ext cx="2663172" cy="37198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2296" rIns="0" bIns="0" numCol="1" spcCol="1270" anchor="t" anchorCtr="0">
          <a:noAutofit/>
        </a:bodyPr>
        <a:lstStyle/>
        <a:p>
          <a:pPr lvl="0" algn="just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>
              <a:solidFill>
                <a:schemeClr val="tx1"/>
              </a:solidFill>
            </a:rPr>
            <a:t>Международный инжиниринг – </a:t>
          </a:r>
          <a:r>
            <a:rPr lang="ru-RU" sz="1800" kern="1200" dirty="0" smtClean="0">
              <a:solidFill>
                <a:schemeClr val="tx1"/>
              </a:solidFill>
            </a:rPr>
            <a:t>особенностью данного вида инжиниринга </a:t>
          </a:r>
          <a:r>
            <a:rPr lang="ru-RU" sz="1800" kern="1200" dirty="0" err="1" smtClean="0">
              <a:solidFill>
                <a:schemeClr val="tx1"/>
              </a:solidFill>
            </a:rPr>
            <a:t>явля-ется</a:t>
          </a:r>
          <a:r>
            <a:rPr lang="ru-RU" sz="1800" kern="1200" dirty="0" smtClean="0">
              <a:solidFill>
                <a:schemeClr val="tx1"/>
              </a:solidFill>
            </a:rPr>
            <a:t> оказание услуг на мировом рынке. В этом случае контракт на оказание инжиниринговых услуг является </a:t>
          </a:r>
          <a:r>
            <a:rPr lang="ru-RU" sz="1800" kern="1200" dirty="0" err="1" smtClean="0">
              <a:solidFill>
                <a:schemeClr val="tx1"/>
              </a:solidFill>
            </a:rPr>
            <a:t>разновид-ностью</a:t>
          </a:r>
          <a:r>
            <a:rPr lang="ru-RU" sz="1800" kern="1200" dirty="0" smtClean="0">
              <a:solidFill>
                <a:schemeClr val="tx1"/>
              </a:solidFill>
            </a:rPr>
            <a:t> международного контракта. </a:t>
          </a:r>
          <a:endParaRPr lang="ru-RU" sz="1800" kern="1200" dirty="0">
            <a:solidFill>
              <a:schemeClr val="tx1"/>
            </a:solidFill>
          </a:endParaRPr>
        </a:p>
      </dsp:txBody>
      <dsp:txXfrm>
        <a:off x="715776" y="0"/>
        <a:ext cx="2663172" cy="3719871"/>
      </dsp:txXfrm>
    </dsp:sp>
    <dsp:sp modelId="{57C553FC-A74E-4244-A9EF-77C4518CD742}">
      <dsp:nvSpPr>
        <dsp:cNvPr id="0" name=""/>
        <dsp:cNvSpPr/>
      </dsp:nvSpPr>
      <dsp:spPr>
        <a:xfrm>
          <a:off x="3700674" y="0"/>
          <a:ext cx="3574728" cy="3719871"/>
        </a:xfrm>
        <a:prstGeom prst="roundRect">
          <a:avLst>
            <a:gd name="adj" fmla="val 5000"/>
          </a:avLst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9728" rIns="142240" bIns="0" numCol="1" spcCol="1270" anchor="t" anchorCtr="0">
          <a:noAutofit/>
        </a:bodyPr>
        <a:lstStyle/>
        <a:p>
          <a:pPr lvl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200" kern="1200" dirty="0" smtClean="0">
              <a:solidFill>
                <a:schemeClr val="tx1"/>
              </a:solidFill>
            </a:rPr>
            <a:t>5</a:t>
          </a:r>
          <a:endParaRPr lang="ru-RU" sz="3200" kern="1200" dirty="0">
            <a:solidFill>
              <a:schemeClr val="tx1"/>
            </a:solidFill>
          </a:endParaRPr>
        </a:p>
      </dsp:txBody>
      <dsp:txXfrm rot="16200000">
        <a:off x="2533000" y="1167674"/>
        <a:ext cx="3050294" cy="714945"/>
      </dsp:txXfrm>
    </dsp:sp>
    <dsp:sp modelId="{45A2A661-8FF4-4284-BD49-C682967AF5F5}">
      <dsp:nvSpPr>
        <dsp:cNvPr id="0" name=""/>
        <dsp:cNvSpPr/>
      </dsp:nvSpPr>
      <dsp:spPr>
        <a:xfrm rot="5400000">
          <a:off x="3445218" y="2920746"/>
          <a:ext cx="546660" cy="536209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8925FA-35B7-4AD4-AEF0-E275C9000A51}">
      <dsp:nvSpPr>
        <dsp:cNvPr id="0" name=""/>
        <dsp:cNvSpPr/>
      </dsp:nvSpPr>
      <dsp:spPr>
        <a:xfrm>
          <a:off x="4415620" y="0"/>
          <a:ext cx="2663172" cy="37198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2296" rIns="0" bIns="0" numCol="1" spcCol="1270" anchor="t" anchorCtr="0">
          <a:noAutofit/>
        </a:bodyPr>
        <a:lstStyle/>
        <a:p>
          <a:pPr lvl="0" algn="just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>
              <a:solidFill>
                <a:schemeClr val="tx1"/>
              </a:solidFill>
            </a:rPr>
            <a:t>Компьютерный инжиниринг </a:t>
          </a:r>
          <a:r>
            <a:rPr lang="ru-RU" sz="2400" kern="1200" dirty="0" smtClean="0">
              <a:solidFill>
                <a:schemeClr val="tx1"/>
              </a:solidFill>
            </a:rPr>
            <a:t>–</a:t>
          </a:r>
          <a:r>
            <a:rPr lang="ru-RU" sz="1800" kern="1200" dirty="0" err="1" smtClean="0">
              <a:solidFill>
                <a:schemeClr val="tx1"/>
              </a:solidFill>
            </a:rPr>
            <a:t>мультидисциплинарные</a:t>
          </a:r>
          <a:r>
            <a:rPr lang="ru-RU" sz="1800" kern="1200" dirty="0" smtClean="0">
              <a:solidFill>
                <a:schemeClr val="tx1"/>
              </a:solidFill>
            </a:rPr>
            <a:t>, многомасштабные и многостадийные </a:t>
          </a:r>
          <a:r>
            <a:rPr lang="ru-RU" sz="1800" kern="1200" dirty="0" err="1" smtClean="0">
              <a:solidFill>
                <a:schemeClr val="tx1"/>
              </a:solidFill>
            </a:rPr>
            <a:t>исследо-вания</a:t>
          </a:r>
          <a:r>
            <a:rPr lang="ru-RU" sz="1800" kern="1200" dirty="0" smtClean="0">
              <a:solidFill>
                <a:schemeClr val="tx1"/>
              </a:solidFill>
            </a:rPr>
            <a:t> и </a:t>
          </a:r>
          <a:r>
            <a:rPr lang="ru-RU" sz="1800" kern="1200" dirty="0" err="1" smtClean="0">
              <a:solidFill>
                <a:schemeClr val="tx1"/>
              </a:solidFill>
            </a:rPr>
            <a:t>инжини</a:t>
          </a:r>
          <a:r>
            <a:rPr lang="ru-RU" sz="1800" kern="1200" dirty="0" smtClean="0">
              <a:solidFill>
                <a:schemeClr val="tx1"/>
              </a:solidFill>
            </a:rPr>
            <a:t>-ринг на основе «мульти-</a:t>
          </a:r>
          <a:r>
            <a:rPr lang="ru-RU" sz="1800" kern="1200" dirty="0" err="1" smtClean="0">
              <a:solidFill>
                <a:schemeClr val="tx1"/>
              </a:solidFill>
            </a:rPr>
            <a:t>физич</a:t>
          </a:r>
          <a:r>
            <a:rPr lang="ru-RU" sz="1800" kern="1200" dirty="0" smtClean="0">
              <a:solidFill>
                <a:schemeClr val="tx1"/>
              </a:solidFill>
            </a:rPr>
            <a:t>-</a:t>
          </a:r>
          <a:r>
            <a:rPr lang="ru-RU" sz="1800" kern="1200" dirty="0" err="1" smtClean="0">
              <a:solidFill>
                <a:schemeClr val="tx1"/>
              </a:solidFill>
            </a:rPr>
            <a:t>ных</a:t>
          </a:r>
          <a:r>
            <a:rPr lang="ru-RU" sz="1800" kern="1200" dirty="0" smtClean="0">
              <a:solidFill>
                <a:schemeClr val="tx1"/>
              </a:solidFill>
            </a:rPr>
            <a:t>» знаний и </a:t>
          </a:r>
          <a:r>
            <a:rPr lang="ru-RU" sz="1800" kern="1200" dirty="0" err="1" smtClean="0">
              <a:solidFill>
                <a:schemeClr val="tx1"/>
              </a:solidFill>
            </a:rPr>
            <a:t>компью-терных</a:t>
          </a:r>
          <a:r>
            <a:rPr lang="ru-RU" sz="1800" kern="1200" dirty="0" smtClean="0">
              <a:solidFill>
                <a:schemeClr val="tx1"/>
              </a:solidFill>
            </a:rPr>
            <a:t> техно-логий, в первую очередь, </a:t>
          </a:r>
          <a:r>
            <a:rPr lang="ru-RU" sz="1800" kern="1200" dirty="0" err="1" smtClean="0">
              <a:solidFill>
                <a:schemeClr val="tx1"/>
              </a:solidFill>
            </a:rPr>
            <a:t>науко</a:t>
          </a:r>
          <a:r>
            <a:rPr lang="ru-RU" sz="1800" kern="1200" dirty="0" smtClean="0">
              <a:solidFill>
                <a:schemeClr val="tx1"/>
              </a:solidFill>
            </a:rPr>
            <a:t>-емких технологий </a:t>
          </a:r>
          <a:r>
            <a:rPr lang="ru-RU" sz="1800" kern="1200" dirty="0" err="1" smtClean="0">
              <a:solidFill>
                <a:schemeClr val="tx1"/>
              </a:solidFill>
            </a:rPr>
            <a:t>компью-терного</a:t>
          </a:r>
          <a:r>
            <a:rPr lang="ru-RU" sz="1800" kern="1200" dirty="0" smtClean="0">
              <a:solidFill>
                <a:schemeClr val="tx1"/>
              </a:solidFill>
            </a:rPr>
            <a:t> инжиниринга.</a:t>
          </a:r>
          <a:endParaRPr lang="ru-RU" sz="1800" kern="1200" dirty="0">
            <a:solidFill>
              <a:schemeClr val="tx1"/>
            </a:solidFill>
          </a:endParaRPr>
        </a:p>
      </dsp:txBody>
      <dsp:txXfrm>
        <a:off x="4415620" y="0"/>
        <a:ext cx="2663172" cy="3719871"/>
      </dsp:txXfrm>
    </dsp:sp>
    <dsp:sp modelId="{AA1EC6E4-33CA-430C-A781-1F6786DF2B33}">
      <dsp:nvSpPr>
        <dsp:cNvPr id="0" name=""/>
        <dsp:cNvSpPr/>
      </dsp:nvSpPr>
      <dsp:spPr>
        <a:xfrm>
          <a:off x="7400518" y="0"/>
          <a:ext cx="3574728" cy="3719871"/>
        </a:xfrm>
        <a:prstGeom prst="roundRect">
          <a:avLst>
            <a:gd name="adj" fmla="val 5000"/>
          </a:avLst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09728" rIns="142240" bIns="0" numCol="1" spcCol="1270" anchor="t" anchorCtr="0">
          <a:noAutofit/>
        </a:bodyPr>
        <a:lstStyle/>
        <a:p>
          <a:pPr lvl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200" kern="1200" dirty="0" smtClean="0">
              <a:solidFill>
                <a:schemeClr val="tx1"/>
              </a:solidFill>
            </a:rPr>
            <a:t>6</a:t>
          </a:r>
          <a:endParaRPr lang="ru-RU" sz="3200" kern="1200" dirty="0">
            <a:solidFill>
              <a:schemeClr val="tx1"/>
            </a:solidFill>
          </a:endParaRPr>
        </a:p>
      </dsp:txBody>
      <dsp:txXfrm rot="16200000">
        <a:off x="6232844" y="1167674"/>
        <a:ext cx="3050294" cy="714945"/>
      </dsp:txXfrm>
    </dsp:sp>
    <dsp:sp modelId="{46DE1197-C218-4E45-9DD2-69D37A1D08E7}">
      <dsp:nvSpPr>
        <dsp:cNvPr id="0" name=""/>
        <dsp:cNvSpPr/>
      </dsp:nvSpPr>
      <dsp:spPr>
        <a:xfrm rot="5400000">
          <a:off x="7145062" y="2920746"/>
          <a:ext cx="546660" cy="536209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EF3ABB-A19D-4291-A5E3-CA196E221E0A}">
      <dsp:nvSpPr>
        <dsp:cNvPr id="0" name=""/>
        <dsp:cNvSpPr/>
      </dsp:nvSpPr>
      <dsp:spPr>
        <a:xfrm>
          <a:off x="8115464" y="0"/>
          <a:ext cx="2663172" cy="37198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2296" rIns="0" bIns="0" numCol="1" spcCol="1270" anchor="t" anchorCtr="0">
          <a:noAutofit/>
        </a:bodyPr>
        <a:lstStyle/>
        <a:p>
          <a:pPr lvl="0" algn="just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b="1" kern="1200" dirty="0" smtClean="0">
              <a:solidFill>
                <a:schemeClr val="tx1"/>
              </a:solidFill>
            </a:rPr>
            <a:t>Промышленный инжиниринг </a:t>
          </a:r>
          <a:r>
            <a:rPr lang="ru-RU" sz="1700" kern="1200" dirty="0" smtClean="0">
              <a:solidFill>
                <a:schemeClr val="tx1"/>
              </a:solidFill>
            </a:rPr>
            <a:t>–</a:t>
          </a:r>
          <a:r>
            <a:rPr lang="ru-RU" sz="1800" kern="1200" dirty="0" smtClean="0">
              <a:solidFill>
                <a:schemeClr val="tx1"/>
              </a:solidFill>
            </a:rPr>
            <a:t>решение всех </a:t>
          </a:r>
          <a:r>
            <a:rPr lang="ru-RU" sz="1800" kern="1200" dirty="0" err="1" smtClean="0">
              <a:solidFill>
                <a:schemeClr val="tx1"/>
              </a:solidFill>
            </a:rPr>
            <a:t>логисти-ческих</a:t>
          </a:r>
          <a:r>
            <a:rPr lang="ru-RU" sz="1800" kern="1200" dirty="0" smtClean="0">
              <a:solidFill>
                <a:schemeClr val="tx1"/>
              </a:solidFill>
            </a:rPr>
            <a:t> проблем: </a:t>
          </a:r>
          <a:r>
            <a:rPr lang="ru-RU" sz="1800" kern="1200" dirty="0" err="1" smtClean="0">
              <a:solidFill>
                <a:schemeClr val="tx1"/>
              </a:solidFill>
            </a:rPr>
            <a:t>плани-рование</a:t>
          </a:r>
          <a:r>
            <a:rPr lang="ru-RU" sz="1800" kern="1200" dirty="0" smtClean="0">
              <a:solidFill>
                <a:schemeClr val="tx1"/>
              </a:solidFill>
            </a:rPr>
            <a:t> связей между цехами и </a:t>
          </a:r>
          <a:r>
            <a:rPr lang="ru-RU" sz="1800" kern="1200" dirty="0" err="1" smtClean="0">
              <a:solidFill>
                <a:schemeClr val="tx1"/>
              </a:solidFill>
            </a:rPr>
            <a:t>производствен-ными</a:t>
          </a:r>
          <a:r>
            <a:rPr lang="ru-RU" sz="1800" kern="1200" dirty="0" smtClean="0">
              <a:solidFill>
                <a:schemeClr val="tx1"/>
              </a:solidFill>
            </a:rPr>
            <a:t> отделами, между управляющими </a:t>
          </a:r>
          <a:r>
            <a:rPr lang="ru-RU" sz="1800" kern="1200" dirty="0" err="1" smtClean="0">
              <a:solidFill>
                <a:schemeClr val="tx1"/>
              </a:solidFill>
            </a:rPr>
            <a:t>орга</a:t>
          </a:r>
          <a:r>
            <a:rPr lang="ru-RU" sz="1800" kern="1200" dirty="0" smtClean="0">
              <a:solidFill>
                <a:schemeClr val="tx1"/>
              </a:solidFill>
            </a:rPr>
            <a:t>-низа-</a:t>
          </a:r>
          <a:r>
            <a:rPr lang="ru-RU" sz="1800" kern="1200" dirty="0" err="1" smtClean="0">
              <a:solidFill>
                <a:schemeClr val="tx1"/>
              </a:solidFill>
            </a:rPr>
            <a:t>циями</a:t>
          </a:r>
          <a:r>
            <a:rPr lang="ru-RU" sz="1800" kern="1200" dirty="0" smtClean="0">
              <a:solidFill>
                <a:schemeClr val="tx1"/>
              </a:solidFill>
            </a:rPr>
            <a:t> и центрами, между лабораториями и </a:t>
          </a:r>
          <a:r>
            <a:rPr lang="ru-RU" sz="1800" kern="1200" dirty="0" err="1" smtClean="0">
              <a:solidFill>
                <a:schemeClr val="tx1"/>
              </a:solidFill>
            </a:rPr>
            <a:t>разра-ботчиками</a:t>
          </a:r>
          <a:r>
            <a:rPr lang="ru-RU" sz="1800" kern="1200" dirty="0" smtClean="0">
              <a:solidFill>
                <a:schemeClr val="tx1"/>
              </a:solidFill>
            </a:rPr>
            <a:t>, между </a:t>
          </a:r>
          <a:r>
            <a:rPr lang="ru-RU" sz="1800" kern="1200" dirty="0" err="1" smtClean="0">
              <a:solidFill>
                <a:schemeClr val="tx1"/>
              </a:solidFill>
            </a:rPr>
            <a:t>клиен-тами</a:t>
          </a:r>
          <a:r>
            <a:rPr lang="ru-RU" sz="1800" kern="1200" dirty="0" smtClean="0">
              <a:solidFill>
                <a:schemeClr val="tx1"/>
              </a:solidFill>
            </a:rPr>
            <a:t> и предприятием</a:t>
          </a:r>
          <a:r>
            <a:rPr lang="ru-RU" sz="1700" kern="1200" dirty="0" smtClean="0">
              <a:solidFill>
                <a:schemeClr val="tx1"/>
              </a:solidFill>
            </a:rPr>
            <a:t>. </a:t>
          </a:r>
          <a:endParaRPr lang="ru-RU" sz="1700" kern="1200" dirty="0">
            <a:solidFill>
              <a:schemeClr val="tx1"/>
            </a:solidFill>
          </a:endParaRPr>
        </a:p>
      </dsp:txBody>
      <dsp:txXfrm>
        <a:off x="8115464" y="0"/>
        <a:ext cx="2663172" cy="37198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EF5EE1-9089-4A84-95B0-465C6A043876}">
      <dsp:nvSpPr>
        <dsp:cNvPr id="0" name=""/>
        <dsp:cNvSpPr/>
      </dsp:nvSpPr>
      <dsp:spPr>
        <a:xfrm>
          <a:off x="2784669" y="799860"/>
          <a:ext cx="1531175" cy="7287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6588"/>
              </a:lnTo>
              <a:lnTo>
                <a:pt x="1531175" y="496588"/>
              </a:lnTo>
              <a:lnTo>
                <a:pt x="1531175" y="728700"/>
              </a:lnTo>
            </a:path>
          </a:pathLst>
        </a:custGeom>
        <a:noFill/>
        <a:ln w="127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245C32-79D0-4D9D-BAA5-77386FAB193C}">
      <dsp:nvSpPr>
        <dsp:cNvPr id="0" name=""/>
        <dsp:cNvSpPr/>
      </dsp:nvSpPr>
      <dsp:spPr>
        <a:xfrm>
          <a:off x="1253493" y="799860"/>
          <a:ext cx="1531175" cy="728700"/>
        </a:xfrm>
        <a:custGeom>
          <a:avLst/>
          <a:gdLst/>
          <a:ahLst/>
          <a:cxnLst/>
          <a:rect l="0" t="0" r="0" b="0"/>
          <a:pathLst>
            <a:path>
              <a:moveTo>
                <a:pt x="1531175" y="0"/>
              </a:moveTo>
              <a:lnTo>
                <a:pt x="1531175" y="496588"/>
              </a:lnTo>
              <a:lnTo>
                <a:pt x="0" y="496588"/>
              </a:lnTo>
              <a:lnTo>
                <a:pt x="0" y="728700"/>
              </a:lnTo>
            </a:path>
          </a:pathLst>
        </a:custGeom>
        <a:noFill/>
        <a:ln w="127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6D22DC-220F-4630-84E0-30FC1F2D1FF1}">
      <dsp:nvSpPr>
        <dsp:cNvPr id="0" name=""/>
        <dsp:cNvSpPr/>
      </dsp:nvSpPr>
      <dsp:spPr>
        <a:xfrm>
          <a:off x="926884" y="122065"/>
          <a:ext cx="3715570" cy="677795"/>
        </a:xfrm>
        <a:prstGeom prst="roundRect">
          <a:avLst>
            <a:gd name="adj" fmla="val 10000"/>
          </a:avLst>
        </a:prstGeom>
        <a:solidFill>
          <a:schemeClr val="accent2">
            <a:alpha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1C6955-7392-4775-AAF1-26F12F671044}">
      <dsp:nvSpPr>
        <dsp:cNvPr id="0" name=""/>
        <dsp:cNvSpPr/>
      </dsp:nvSpPr>
      <dsp:spPr>
        <a:xfrm>
          <a:off x="1205280" y="386541"/>
          <a:ext cx="3715570" cy="6777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b="1" kern="1200" dirty="0" smtClean="0"/>
            <a:t>Роль технологии и научного знания в инжиниринге</a:t>
          </a:r>
          <a:endParaRPr lang="ru-RU" sz="2000" b="1" kern="1200" dirty="0"/>
        </a:p>
      </dsp:txBody>
      <dsp:txXfrm>
        <a:off x="1225132" y="406393"/>
        <a:ext cx="3675866" cy="638091"/>
      </dsp:txXfrm>
    </dsp:sp>
    <dsp:sp modelId="{920998EC-D20C-4F7D-B342-5E78095C70B0}">
      <dsp:nvSpPr>
        <dsp:cNvPr id="0" name=""/>
        <dsp:cNvSpPr/>
      </dsp:nvSpPr>
      <dsp:spPr>
        <a:xfrm>
          <a:off x="713" y="1528561"/>
          <a:ext cx="2505560" cy="1591030"/>
        </a:xfrm>
        <a:prstGeom prst="roundRect">
          <a:avLst>
            <a:gd name="adj" fmla="val 10000"/>
          </a:avLst>
        </a:prstGeom>
        <a:solidFill>
          <a:schemeClr val="accent2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726327-BE87-4EE2-93BE-06BB1DE37F6F}">
      <dsp:nvSpPr>
        <dsp:cNvPr id="0" name=""/>
        <dsp:cNvSpPr/>
      </dsp:nvSpPr>
      <dsp:spPr>
        <a:xfrm>
          <a:off x="279109" y="1793037"/>
          <a:ext cx="2505560" cy="15910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/>
            <a:t>Теоретические исследования </a:t>
          </a:r>
          <a:r>
            <a:rPr lang="ru-RU" sz="1400" kern="1200" dirty="0" smtClean="0"/>
            <a:t>формируют отношения «причина-следствие» (понять и объяснить интересующий феномен). Причинно-следственные связи должны быть истинными. </a:t>
          </a:r>
          <a:endParaRPr lang="ru-RU" sz="1400" kern="1200" dirty="0"/>
        </a:p>
      </dsp:txBody>
      <dsp:txXfrm>
        <a:off x="325709" y="1839637"/>
        <a:ext cx="2412360" cy="1497830"/>
      </dsp:txXfrm>
    </dsp:sp>
    <dsp:sp modelId="{AF8BF393-0F09-4812-8FDF-0164CFA29966}">
      <dsp:nvSpPr>
        <dsp:cNvPr id="0" name=""/>
        <dsp:cNvSpPr/>
      </dsp:nvSpPr>
      <dsp:spPr>
        <a:xfrm>
          <a:off x="3063065" y="1528561"/>
          <a:ext cx="2505560" cy="1591030"/>
        </a:xfrm>
        <a:prstGeom prst="roundRect">
          <a:avLst>
            <a:gd name="adj" fmla="val 10000"/>
          </a:avLst>
        </a:prstGeom>
        <a:solidFill>
          <a:schemeClr val="accent2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689251-EED5-400D-8A78-E5CDB0457BCB}">
      <dsp:nvSpPr>
        <dsp:cNvPr id="0" name=""/>
        <dsp:cNvSpPr/>
      </dsp:nvSpPr>
      <dsp:spPr>
        <a:xfrm>
          <a:off x="3341460" y="1793037"/>
          <a:ext cx="2505560" cy="15910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/>
            <a:t>Технология формирует </a:t>
          </a:r>
          <a:r>
            <a:rPr lang="ru-RU" sz="1400" kern="1200" dirty="0" smtClean="0"/>
            <a:t>отношения «цель-средство» (создание инновационных артефактов). Связи между целями и средствами должны быть полезными</a:t>
          </a:r>
          <a:endParaRPr lang="ru-RU" sz="1400" kern="1200" dirty="0"/>
        </a:p>
      </dsp:txBody>
      <dsp:txXfrm>
        <a:off x="3388060" y="1839637"/>
        <a:ext cx="2412360" cy="14978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EF373B-F6CA-420A-9AB5-356B0A65B777}">
      <dsp:nvSpPr>
        <dsp:cNvPr id="0" name=""/>
        <dsp:cNvSpPr/>
      </dsp:nvSpPr>
      <dsp:spPr>
        <a:xfrm>
          <a:off x="1109540" y="2472"/>
          <a:ext cx="5574623" cy="4975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b="1" kern="1200" dirty="0" smtClean="0"/>
            <a:t>Составляющие организационного </a:t>
          </a:r>
          <a:r>
            <a:rPr lang="ru-RU" sz="2000" kern="1200" dirty="0" smtClean="0"/>
            <a:t>проекта: </a:t>
          </a:r>
          <a:endParaRPr lang="ru-RU" sz="2000" kern="1200" dirty="0"/>
        </a:p>
      </dsp:txBody>
      <dsp:txXfrm>
        <a:off x="1124114" y="17046"/>
        <a:ext cx="5545475" cy="468434"/>
      </dsp:txXfrm>
    </dsp:sp>
    <dsp:sp modelId="{2242E83E-349C-4A9E-89CE-C3B8267ADBA5}">
      <dsp:nvSpPr>
        <dsp:cNvPr id="0" name=""/>
        <dsp:cNvSpPr/>
      </dsp:nvSpPr>
      <dsp:spPr>
        <a:xfrm>
          <a:off x="1667003" y="500054"/>
          <a:ext cx="342287" cy="5042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4267"/>
              </a:lnTo>
              <a:lnTo>
                <a:pt x="342287" y="504267"/>
              </a:lnTo>
            </a:path>
          </a:pathLst>
        </a:cu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E5290D-F31F-41F9-AAE1-D68565CD828C}">
      <dsp:nvSpPr>
        <dsp:cNvPr id="0" name=""/>
        <dsp:cNvSpPr/>
      </dsp:nvSpPr>
      <dsp:spPr>
        <a:xfrm>
          <a:off x="2009290" y="624449"/>
          <a:ext cx="6084643" cy="759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70000"/>
            </a:lnSpc>
            <a:spcBef>
              <a:spcPct val="0"/>
            </a:spcBef>
            <a:spcAft>
              <a:spcPts val="0"/>
            </a:spcAft>
          </a:pPr>
          <a:r>
            <a:rPr lang="ru-RU" sz="1800" kern="1200" dirty="0" smtClean="0"/>
            <a:t>Разработка общей вводной концепции построения бизнес-системы организации с подробным и детальным описанием основных целей и задач создания.</a:t>
          </a:r>
          <a:endParaRPr lang="ru-RU" sz="1800" kern="1200" dirty="0"/>
        </a:p>
      </dsp:txBody>
      <dsp:txXfrm>
        <a:off x="2031542" y="646701"/>
        <a:ext cx="6040139" cy="715239"/>
      </dsp:txXfrm>
    </dsp:sp>
    <dsp:sp modelId="{94B23782-8D87-4545-9F53-CB6FCEDEC117}">
      <dsp:nvSpPr>
        <dsp:cNvPr id="0" name=""/>
        <dsp:cNvSpPr/>
      </dsp:nvSpPr>
      <dsp:spPr>
        <a:xfrm>
          <a:off x="1667003" y="500054"/>
          <a:ext cx="342287" cy="12573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57325"/>
              </a:lnTo>
              <a:lnTo>
                <a:pt x="342287" y="1257325"/>
              </a:lnTo>
            </a:path>
          </a:pathLst>
        </a:cu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077BE3-5FAB-4A64-82B5-BC75933E0E4F}">
      <dsp:nvSpPr>
        <dsp:cNvPr id="0" name=""/>
        <dsp:cNvSpPr/>
      </dsp:nvSpPr>
      <dsp:spPr>
        <a:xfrm>
          <a:off x="2009290" y="1508589"/>
          <a:ext cx="6084643" cy="4975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/>
            <a:t>Построение</a:t>
          </a:r>
          <a:r>
            <a:rPr lang="ru-RU" sz="1800" kern="1200" dirty="0" smtClean="0"/>
            <a:t> общей бизнес-модели всех предполагаемых бизнес-процессов будущей организации.</a:t>
          </a:r>
          <a:endParaRPr lang="ru-RU" sz="1800" kern="1200" dirty="0"/>
        </a:p>
      </dsp:txBody>
      <dsp:txXfrm>
        <a:off x="2023864" y="1523163"/>
        <a:ext cx="6055495" cy="468434"/>
      </dsp:txXfrm>
    </dsp:sp>
    <dsp:sp modelId="{69131011-0B94-4F3A-8DE3-AB312C4F6DCD}">
      <dsp:nvSpPr>
        <dsp:cNvPr id="0" name=""/>
        <dsp:cNvSpPr/>
      </dsp:nvSpPr>
      <dsp:spPr>
        <a:xfrm>
          <a:off x="1667003" y="500054"/>
          <a:ext cx="342287" cy="1879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9303"/>
              </a:lnTo>
              <a:lnTo>
                <a:pt x="342287" y="1879303"/>
              </a:lnTo>
            </a:path>
          </a:pathLst>
        </a:cu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D5EB2A-E893-4878-BFF3-AB7CC933ED05}">
      <dsp:nvSpPr>
        <dsp:cNvPr id="0" name=""/>
        <dsp:cNvSpPr/>
      </dsp:nvSpPr>
      <dsp:spPr>
        <a:xfrm>
          <a:off x="2009290" y="2130567"/>
          <a:ext cx="6084643" cy="4975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/>
            <a:t>Построение</a:t>
          </a:r>
          <a:r>
            <a:rPr lang="ru-RU" sz="1800" kern="1200" dirty="0" smtClean="0"/>
            <a:t> общей организационно-экономической модели будущей организации.</a:t>
          </a:r>
          <a:endParaRPr lang="ru-RU" sz="1800" kern="1200" dirty="0"/>
        </a:p>
      </dsp:txBody>
      <dsp:txXfrm>
        <a:off x="2023864" y="2145141"/>
        <a:ext cx="6055495" cy="468434"/>
      </dsp:txXfrm>
    </dsp:sp>
    <dsp:sp modelId="{32AB0977-9EB1-4837-935D-F037FFC57E9B}">
      <dsp:nvSpPr>
        <dsp:cNvPr id="0" name=""/>
        <dsp:cNvSpPr/>
      </dsp:nvSpPr>
      <dsp:spPr>
        <a:xfrm>
          <a:off x="1667003" y="500054"/>
          <a:ext cx="342287" cy="25012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1281"/>
              </a:lnTo>
              <a:lnTo>
                <a:pt x="342287" y="2501281"/>
              </a:lnTo>
            </a:path>
          </a:pathLst>
        </a:cu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4EF1C9-66B8-4045-A0ED-7E8587858E1C}">
      <dsp:nvSpPr>
        <dsp:cNvPr id="0" name=""/>
        <dsp:cNvSpPr/>
      </dsp:nvSpPr>
      <dsp:spPr>
        <a:xfrm>
          <a:off x="2009290" y="2752544"/>
          <a:ext cx="6084643" cy="4975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smtClean="0"/>
            <a:t>Построение </a:t>
          </a:r>
          <a:r>
            <a:rPr lang="ru-RU" sz="1800" kern="1200" smtClean="0"/>
            <a:t>общей организационно-управленческой модели будущей организации.</a:t>
          </a:r>
          <a:endParaRPr lang="ru-RU" sz="1800" kern="1200"/>
        </a:p>
      </dsp:txBody>
      <dsp:txXfrm>
        <a:off x="2023864" y="2767118"/>
        <a:ext cx="6055495" cy="468434"/>
      </dsp:txXfrm>
    </dsp:sp>
    <dsp:sp modelId="{009A8F8A-DD28-4B6C-8FD9-ACAA197D30E6}">
      <dsp:nvSpPr>
        <dsp:cNvPr id="0" name=""/>
        <dsp:cNvSpPr/>
      </dsp:nvSpPr>
      <dsp:spPr>
        <a:xfrm>
          <a:off x="1667003" y="500054"/>
          <a:ext cx="342287" cy="31232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23259"/>
              </a:lnTo>
              <a:lnTo>
                <a:pt x="342287" y="3123259"/>
              </a:lnTo>
            </a:path>
          </a:pathLst>
        </a:cu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EC16B1-D2CD-4D9A-8941-1E692BE585BD}">
      <dsp:nvSpPr>
        <dsp:cNvPr id="0" name=""/>
        <dsp:cNvSpPr/>
      </dsp:nvSpPr>
      <dsp:spPr>
        <a:xfrm>
          <a:off x="2009290" y="3374522"/>
          <a:ext cx="6084643" cy="4975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smtClean="0"/>
            <a:t>Финансово-экономическое обеспечение.</a:t>
          </a:r>
          <a:endParaRPr lang="ru-RU" sz="1800" kern="1200"/>
        </a:p>
      </dsp:txBody>
      <dsp:txXfrm>
        <a:off x="2023864" y="3389096"/>
        <a:ext cx="6055495" cy="468434"/>
      </dsp:txXfrm>
    </dsp:sp>
    <dsp:sp modelId="{647620C5-BB5A-4EBE-8833-B3DD2BD1CD3E}">
      <dsp:nvSpPr>
        <dsp:cNvPr id="0" name=""/>
        <dsp:cNvSpPr/>
      </dsp:nvSpPr>
      <dsp:spPr>
        <a:xfrm>
          <a:off x="1667003" y="500054"/>
          <a:ext cx="342287" cy="37452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45237"/>
              </a:lnTo>
              <a:lnTo>
                <a:pt x="342287" y="3745237"/>
              </a:lnTo>
            </a:path>
          </a:pathLst>
        </a:cu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70D4CD-4E27-44B8-B981-5DC27C0C1962}">
      <dsp:nvSpPr>
        <dsp:cNvPr id="0" name=""/>
        <dsp:cNvSpPr/>
      </dsp:nvSpPr>
      <dsp:spPr>
        <a:xfrm>
          <a:off x="2009290" y="3996500"/>
          <a:ext cx="6084643" cy="4975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smtClean="0"/>
            <a:t>Юридическое </a:t>
          </a:r>
          <a:r>
            <a:rPr lang="ru-RU" sz="1800" kern="1200" smtClean="0"/>
            <a:t>обеспечение.</a:t>
          </a:r>
          <a:endParaRPr lang="ru-RU" sz="1800" kern="1200"/>
        </a:p>
      </dsp:txBody>
      <dsp:txXfrm>
        <a:off x="2023864" y="4011074"/>
        <a:ext cx="6055495" cy="468434"/>
      </dsp:txXfrm>
    </dsp:sp>
    <dsp:sp modelId="{B03D7CB3-875F-4AD1-ADDE-220CFD3AE6E9}">
      <dsp:nvSpPr>
        <dsp:cNvPr id="0" name=""/>
        <dsp:cNvSpPr/>
      </dsp:nvSpPr>
      <dsp:spPr>
        <a:xfrm>
          <a:off x="1667003" y="500054"/>
          <a:ext cx="342287" cy="43672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67215"/>
              </a:lnTo>
              <a:lnTo>
                <a:pt x="342287" y="4367215"/>
              </a:lnTo>
            </a:path>
          </a:pathLst>
        </a:cu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A5E880-623E-4702-88DD-728AFD1B8B84}">
      <dsp:nvSpPr>
        <dsp:cNvPr id="0" name=""/>
        <dsp:cNvSpPr/>
      </dsp:nvSpPr>
      <dsp:spPr>
        <a:xfrm>
          <a:off x="2009290" y="4618478"/>
          <a:ext cx="6084643" cy="4975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smtClean="0"/>
            <a:t>Кадровое обеспечение.</a:t>
          </a:r>
          <a:endParaRPr lang="ru-RU" sz="1800" kern="1200"/>
        </a:p>
      </dsp:txBody>
      <dsp:txXfrm>
        <a:off x="2023864" y="4633052"/>
        <a:ext cx="6055495" cy="468434"/>
      </dsp:txXfrm>
    </dsp:sp>
    <dsp:sp modelId="{EE09299A-2144-4B02-AE76-ED6791A58B70}">
      <dsp:nvSpPr>
        <dsp:cNvPr id="0" name=""/>
        <dsp:cNvSpPr/>
      </dsp:nvSpPr>
      <dsp:spPr>
        <a:xfrm>
          <a:off x="1667003" y="500054"/>
          <a:ext cx="342287" cy="49891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89193"/>
              </a:lnTo>
              <a:lnTo>
                <a:pt x="342287" y="4989193"/>
              </a:lnTo>
            </a:path>
          </a:pathLst>
        </a:cu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CA3C2F-75B2-4A64-A546-DF5F98F5CA6D}">
      <dsp:nvSpPr>
        <dsp:cNvPr id="0" name=""/>
        <dsp:cNvSpPr/>
      </dsp:nvSpPr>
      <dsp:spPr>
        <a:xfrm>
          <a:off x="2009290" y="5240456"/>
          <a:ext cx="6084643" cy="49758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Сопутствующее организационно-техническое обеспечение.</a:t>
          </a:r>
          <a:endParaRPr lang="ru-RU" sz="1800" kern="1200" dirty="0"/>
        </a:p>
      </dsp:txBody>
      <dsp:txXfrm>
        <a:off x="2023864" y="5255030"/>
        <a:ext cx="6055495" cy="4684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A3C5A-A49A-4990-BE07-0EBFF38D8A61}">
      <dsp:nvSpPr>
        <dsp:cNvPr id="0" name=""/>
        <dsp:cNvSpPr/>
      </dsp:nvSpPr>
      <dsp:spPr>
        <a:xfrm>
          <a:off x="3066858" y="2712"/>
          <a:ext cx="8363451" cy="5558163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228600" lvl="1" indent="-228600" algn="l" defTabSz="1066800">
            <a:lnSpc>
              <a:spcPct val="80000"/>
            </a:lnSpc>
            <a:spcBef>
              <a:spcPct val="0"/>
            </a:spcBef>
            <a:spcAft>
              <a:spcPts val="0"/>
            </a:spcAft>
            <a:buChar char="••"/>
          </a:pPr>
          <a:endParaRPr lang="ru-RU" sz="2400" kern="1200" dirty="0"/>
        </a:p>
        <a:p>
          <a:pPr marL="228600" lvl="1" indent="-228600" algn="l" defTabSz="1066800">
            <a:lnSpc>
              <a:spcPct val="8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ru-RU" sz="2400" kern="1200" dirty="0" smtClean="0"/>
            <a:t>ретроспективный анализ деятельности созданной организации, </a:t>
          </a:r>
          <a:endParaRPr lang="ru-RU" sz="2400" kern="1200" dirty="0"/>
        </a:p>
        <a:p>
          <a:pPr marL="285750" lvl="1" indent="-285750" algn="l" defTabSz="1244600">
            <a:lnSpc>
              <a:spcPct val="80000"/>
            </a:lnSpc>
            <a:spcBef>
              <a:spcPct val="0"/>
            </a:spcBef>
            <a:spcAft>
              <a:spcPts val="0"/>
            </a:spcAft>
            <a:buChar char="••"/>
          </a:pPr>
          <a:endParaRPr lang="ru-RU" sz="2800" kern="1200" dirty="0"/>
        </a:p>
        <a:p>
          <a:pPr marL="228600" lvl="1" indent="-228600" algn="l" defTabSz="1066800">
            <a:lnSpc>
              <a:spcPct val="8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ru-RU" sz="2400" kern="1200" dirty="0" smtClean="0"/>
            <a:t>Формирование проекта организационного инжиниринга с внесением в него конкретных замечаний и предложений по его дальнейшему совершенствованию.</a:t>
          </a:r>
          <a:endParaRPr lang="ru-RU" sz="2400" kern="1200" dirty="0"/>
        </a:p>
        <a:p>
          <a:pPr marL="228600" lvl="1" indent="-228600" algn="l" defTabSz="1066800">
            <a:lnSpc>
              <a:spcPct val="80000"/>
            </a:lnSpc>
            <a:spcBef>
              <a:spcPct val="0"/>
            </a:spcBef>
            <a:spcAft>
              <a:spcPts val="0"/>
            </a:spcAft>
            <a:buChar char="••"/>
          </a:pPr>
          <a:endParaRPr lang="ru-RU" sz="2400" kern="1200" dirty="0"/>
        </a:p>
        <a:p>
          <a:pPr marL="228600" lvl="1" indent="-228600" algn="l" defTabSz="1066800">
            <a:lnSpc>
              <a:spcPct val="8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ru-RU" sz="2400" kern="1200" dirty="0" smtClean="0"/>
            <a:t>утверждение заказчиками корректированного проекта организационного </a:t>
          </a:r>
          <a:r>
            <a:rPr lang="ru-RU" sz="2400" kern="1200" dirty="0" err="1" smtClean="0"/>
            <a:t>инжини</a:t>
          </a:r>
          <a:r>
            <a:rPr lang="ru-RU" sz="2400" kern="1200" dirty="0" smtClean="0"/>
            <a:t>.</a:t>
          </a:r>
          <a:endParaRPr lang="ru-RU" sz="2400" kern="1200" dirty="0"/>
        </a:p>
      </dsp:txBody>
      <dsp:txXfrm>
        <a:off x="3066858" y="697482"/>
        <a:ext cx="6279140" cy="4168623"/>
      </dsp:txXfrm>
    </dsp:sp>
    <dsp:sp modelId="{F3DCE522-2392-4445-A608-FA57ED68947A}">
      <dsp:nvSpPr>
        <dsp:cNvPr id="0" name=""/>
        <dsp:cNvSpPr/>
      </dsp:nvSpPr>
      <dsp:spPr>
        <a:xfrm>
          <a:off x="188526" y="5433"/>
          <a:ext cx="2878332" cy="5552721"/>
        </a:xfrm>
        <a:prstGeom prst="roundRect">
          <a:avLst/>
        </a:prstGeom>
        <a:gradFill rotWithShape="0">
          <a:gsLst>
            <a:gs pos="0">
              <a:schemeClr val="accent2">
                <a:alpha val="9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alpha val="9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alpha val="9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800" b="1" kern="1200" dirty="0" smtClean="0"/>
            <a:t>4. Дальнейшее совершенство-</a:t>
          </a:r>
          <a:r>
            <a:rPr lang="ru-RU" sz="2800" b="1" kern="1200" dirty="0" err="1" smtClean="0"/>
            <a:t>вание</a:t>
          </a:r>
          <a:r>
            <a:rPr lang="ru-RU" sz="2800" kern="1200" dirty="0" smtClean="0"/>
            <a:t> организационного проекта - устранение ошибок (работа над ошибками).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800" kern="1200" dirty="0" smtClean="0"/>
            <a:t>Включает: </a:t>
          </a:r>
          <a:endParaRPr lang="ru-RU" sz="2800" kern="1200" dirty="0"/>
        </a:p>
      </dsp:txBody>
      <dsp:txXfrm>
        <a:off x="329035" y="145942"/>
        <a:ext cx="2597314" cy="52717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9DFC0-56D3-4441-B392-B244BA54E96D}" type="datetimeFigureOut">
              <a:rPr lang="ru-RU" smtClean="0"/>
              <a:t>05.09.2025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EBDFA9-C896-4907-80EB-BD5655207F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699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BC04A8-8E84-4CDF-9B92-36B2179632B4}" type="slidenum">
              <a:rPr lang="ru-RU" smtClean="0">
                <a:solidFill>
                  <a:prstClr val="black"/>
                </a:solidFill>
              </a:rPr>
              <a:pPr/>
              <a:t>1</a:t>
            </a:fld>
            <a:endParaRPr lang="ru-R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7588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11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542564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12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9031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13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341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14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903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15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83157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16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31104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17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0328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18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98130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19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4564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3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903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4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903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5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9439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6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0995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7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0090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8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1719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9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2981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BDFA9-C896-4907-80EB-BD5655207F69}" type="slidenum">
              <a:rPr lang="ru-RU" smtClean="0"/>
              <a:t>10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575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948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0753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5965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4AF37-1BB9-4512-9806-CDDC4613290D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1870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AF26B-CD15-432E-BE98-C86A1ED8E1BD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953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BA024-8B9B-434E-A7D6-152C068383CA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507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82068-3531-42F1-9321-202DFA3ECF12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200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B263B-FCEB-44DB-995D-276965E15118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09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9C6E-0515-492C-8B54-639E60B87FAC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1429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D3546-1522-4762-9C4D-4DC750A97D07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0848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02A3-DA10-4130-8E75-16175C01C4BE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265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50625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 smtClean="0"/>
              <a:t>Чтобы добавить рисунок, перетащите его на заполнитель или щелкните значок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F3F8-400C-414B-ADC2-683BEDC4B9C1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7664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BFB8-D0A6-46FB-9F98-7291F9D20801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4986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CA301-EFF6-467B-B109-1662B80E58F6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5098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6718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00999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1" y="1709744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4470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334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91" y="365129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22967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3712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78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36750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90" y="987431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95187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90" y="987431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9551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7501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50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0844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536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8393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2495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794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075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7C991-AFDC-49A5-9255-C539A1B402C2}" type="datetimeFigureOut">
              <a:rPr lang="ru-RU" smtClean="0"/>
              <a:pPr/>
              <a:t>05.09.2025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BB43B-879A-44AE-8F94-7FE7772F7E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4984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D9F8B-8727-4212-96E6-9BBC4D16E2D4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 smtClean="0">
                <a:solidFill>
                  <a:prstClr val="black">
                    <a:tint val="75000"/>
                  </a:prstClr>
                </a:solidFill>
              </a:rPr>
              <a:t>Образование и наука - будущее России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0990C-240E-4F6D-96E9-50DBAF192F56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969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500000000000000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500000000000000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500000000000000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500000000000000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500000000000000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500000000000000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500000000000000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500000000000000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500000000000000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1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1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7C991-AFDC-49A5-9255-C539A1B402C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05.09.2025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1" y="635635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1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BB43B-879A-44AE-8F94-7FE7772F7EB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074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3" descr="http://35finance.mskobr.ru/images/851.png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6" t="27185" r="68262" b="27830"/>
          <a:stretch/>
        </p:blipFill>
        <p:spPr bwMode="auto">
          <a:xfrm>
            <a:off x="282634" y="735371"/>
            <a:ext cx="1681696" cy="152967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53243" y="242349"/>
            <a:ext cx="9711683" cy="2665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>
              <a:lnSpc>
                <a:spcPct val="95000"/>
              </a:lnSpc>
              <a:spcBef>
                <a:spcPct val="0"/>
              </a:spcBef>
              <a:spcAft>
                <a:spcPct val="0"/>
              </a:spcAft>
            </a:pPr>
            <a:r>
              <a:rPr lang="ru-RU" sz="4400" b="1" dirty="0" smtClean="0">
                <a:solidFill>
                  <a:prstClr val="black"/>
                </a:solidFill>
                <a:latin typeface="Calibri" panose="020F0502020204030204" pitchFamily="34" charset="0"/>
              </a:rPr>
              <a:t>Тема </a:t>
            </a:r>
            <a:r>
              <a:rPr lang="ru-RU" sz="4400" b="1" dirty="0" smtClean="0">
                <a:solidFill>
                  <a:prstClr val="black"/>
                </a:solidFill>
                <a:latin typeface="Calibri" panose="020F0502020204030204" pitchFamily="34" charset="0"/>
              </a:rPr>
              <a:t>1. </a:t>
            </a:r>
            <a:r>
              <a:rPr lang="ru-RU" sz="4400" b="1" dirty="0" smtClean="0">
                <a:solidFill>
                  <a:prstClr val="black"/>
                </a:solidFill>
                <a:latin typeface="Calibri" panose="020F0502020204030204" pitchFamily="34" charset="0"/>
              </a:rPr>
              <a:t>Бизнес-процесс </a:t>
            </a:r>
            <a:r>
              <a:rPr lang="ru-RU" sz="4400" b="1" dirty="0">
                <a:solidFill>
                  <a:prstClr val="black"/>
                </a:solidFill>
                <a:latin typeface="Calibri" panose="020F0502020204030204" pitchFamily="34" charset="0"/>
              </a:rPr>
              <a:t>и </a:t>
            </a:r>
            <a:r>
              <a:rPr lang="ru-RU" sz="4400" b="1" dirty="0" err="1" smtClean="0">
                <a:solidFill>
                  <a:prstClr val="black"/>
                </a:solidFill>
                <a:latin typeface="Calibri" panose="020F0502020204030204" pitchFamily="34" charset="0"/>
              </a:rPr>
              <a:t>необходи-мость</a:t>
            </a:r>
            <a:r>
              <a:rPr lang="ru-RU" sz="4400" b="1" dirty="0" smtClean="0">
                <a:solidFill>
                  <a:prstClr val="black"/>
                </a:solidFill>
                <a:latin typeface="Calibri" panose="020F0502020204030204" pitchFamily="34" charset="0"/>
              </a:rPr>
              <a:t> его оптимизации</a:t>
            </a:r>
            <a:r>
              <a:rPr lang="ru-RU" sz="4400" b="1" dirty="0">
                <a:solidFill>
                  <a:prstClr val="black"/>
                </a:solidFill>
                <a:latin typeface="Calibri" panose="020F0502020204030204" pitchFamily="34" charset="0"/>
              </a:rPr>
              <a:t>. </a:t>
            </a:r>
            <a:r>
              <a:rPr lang="ru-RU" sz="4400" b="1" dirty="0" smtClean="0">
                <a:solidFill>
                  <a:prstClr val="black"/>
                </a:solidFill>
                <a:latin typeface="Calibri" panose="020F0502020204030204" pitchFamily="34" charset="0"/>
              </a:rPr>
              <a:t>Место бизнес-процессов в инжиниринге сложных систем. </a:t>
            </a:r>
            <a:endParaRPr lang="ru-RU" sz="4400" b="1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61808" y="3473618"/>
            <a:ext cx="51125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2800" dirty="0" smtClean="0">
                <a:solidFill>
                  <a:prstClr val="black"/>
                </a:solidFill>
                <a:latin typeface="Calibri" pitchFamily="34" charset="0"/>
                <a:cs typeface="Arial" charset="0"/>
              </a:rPr>
              <a:t>Занятие </a:t>
            </a:r>
            <a:r>
              <a:rPr lang="ru-RU" sz="2800" dirty="0">
                <a:solidFill>
                  <a:prstClr val="black"/>
                </a:solidFill>
                <a:latin typeface="Calibri" pitchFamily="34" charset="0"/>
                <a:cs typeface="Arial" charset="0"/>
              </a:rPr>
              <a:t>по дисциплине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3200" dirty="0" smtClean="0">
                <a:solidFill>
                  <a:prstClr val="black"/>
                </a:solidFill>
                <a:latin typeface="Calibri" pitchFamily="34" charset="0"/>
                <a:cs typeface="Arial" charset="0"/>
              </a:rPr>
              <a:t>«Реинжиниринг бизнес-процессов»</a:t>
            </a:r>
            <a:endParaRPr lang="ru-RU" sz="3200" dirty="0">
              <a:solidFill>
                <a:prstClr val="black"/>
              </a:solidFill>
              <a:latin typeface="Calibri" pitchFamily="34" charset="0"/>
              <a:cs typeface="Arial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ru-RU" sz="2800" dirty="0">
              <a:solidFill>
                <a:prstClr val="black"/>
              </a:solidFill>
              <a:latin typeface="Calibri" pitchFamily="34" charset="0"/>
              <a:cs typeface="Arial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2400" dirty="0">
                <a:solidFill>
                  <a:prstClr val="black"/>
                </a:solidFill>
                <a:latin typeface="Calibri" pitchFamily="34" charset="0"/>
                <a:cs typeface="Arial" charset="0"/>
              </a:rPr>
              <a:t>к.э.н., доц. Болотников С.В.</a:t>
            </a:r>
          </a:p>
        </p:txBody>
      </p:sp>
    </p:spTree>
    <p:extLst>
      <p:ext uri="{BB962C8B-B14F-4D97-AF65-F5344CB8AC3E}">
        <p14:creationId xmlns:p14="http://schemas.microsoft.com/office/powerpoint/2010/main" val="295290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Скругленный прямоугольник 11"/>
          <p:cNvSpPr/>
          <p:nvPr/>
        </p:nvSpPr>
        <p:spPr>
          <a:xfrm>
            <a:off x="1388189" y="4882592"/>
            <a:ext cx="9348637" cy="1555298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6150077" y="739492"/>
            <a:ext cx="5533721" cy="3819833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483621" y="776088"/>
            <a:ext cx="5533721" cy="3819833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979165" y="93638"/>
            <a:ext cx="10219307" cy="4708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u-RU" sz="3000" dirty="0" smtClean="0"/>
              <a:t>Категории и типы инжиниринга сложных систем</a:t>
            </a:r>
            <a:endParaRPr lang="ru-RU" sz="28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6688701" y="1026163"/>
            <a:ext cx="445647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/>
              <a:t>9</a:t>
            </a:r>
            <a:r>
              <a:rPr lang="ru-RU" sz="2800" b="1" dirty="0" smtClean="0"/>
              <a:t>. </a:t>
            </a:r>
            <a:r>
              <a:rPr lang="ru-RU" sz="2400" b="1" dirty="0" smtClean="0"/>
              <a:t>Маркетинговый </a:t>
            </a:r>
            <a:r>
              <a:rPr lang="ru-RU" sz="2400" b="1" dirty="0"/>
              <a:t>инжиниринг </a:t>
            </a:r>
            <a:r>
              <a:rPr lang="ru-RU" sz="2400" dirty="0" smtClean="0"/>
              <a:t>– </a:t>
            </a:r>
            <a:r>
              <a:rPr lang="ru-RU" sz="2000" dirty="0" smtClean="0"/>
              <a:t>достижение основных </a:t>
            </a:r>
            <a:r>
              <a:rPr lang="ru-RU" sz="2000" dirty="0"/>
              <a:t>целей маркетинговой деятельности (</a:t>
            </a:r>
            <a:r>
              <a:rPr lang="ru-RU" sz="2000" dirty="0" err="1" smtClean="0"/>
              <a:t>расши-рение</a:t>
            </a:r>
            <a:r>
              <a:rPr lang="ru-RU" sz="2000" dirty="0" smtClean="0"/>
              <a:t> </a:t>
            </a:r>
            <a:r>
              <a:rPr lang="ru-RU" sz="2000" dirty="0"/>
              <a:t>объема продаж </a:t>
            </a:r>
            <a:r>
              <a:rPr lang="ru-RU" sz="2000" dirty="0" smtClean="0"/>
              <a:t>и рынков </a:t>
            </a:r>
            <a:r>
              <a:rPr lang="ru-RU" sz="2000" dirty="0"/>
              <a:t>сбыта; увеличение занимаемой роли на рынке; рост прибыли </a:t>
            </a:r>
            <a:r>
              <a:rPr lang="ru-RU" sz="2000" dirty="0" smtClean="0"/>
              <a:t>и обеспечение </a:t>
            </a:r>
            <a:r>
              <a:rPr lang="ru-RU" sz="2000" dirty="0"/>
              <a:t>обоснованности </a:t>
            </a:r>
            <a:r>
              <a:rPr lang="ru-RU" sz="2000" dirty="0" smtClean="0"/>
              <a:t>принимаемых </a:t>
            </a:r>
            <a:r>
              <a:rPr lang="ru-RU" sz="2000" dirty="0" err="1" smtClean="0"/>
              <a:t>реше-ний</a:t>
            </a:r>
            <a:r>
              <a:rPr lang="ru-RU" sz="2000" dirty="0" smtClean="0"/>
              <a:t> в области </a:t>
            </a:r>
            <a:r>
              <a:rPr lang="ru-RU" sz="2000" dirty="0"/>
              <a:t>производственно-сбытовой </a:t>
            </a:r>
            <a:r>
              <a:rPr lang="ru-RU" sz="2000" dirty="0" smtClean="0"/>
              <a:t>деятельности).</a:t>
            </a:r>
            <a:endParaRPr lang="ru-RU" sz="20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047992" y="1026163"/>
            <a:ext cx="448511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/>
              <a:t>8. ТРИЗ-инжиниринг </a:t>
            </a:r>
            <a:r>
              <a:rPr lang="ru-RU" sz="2400" b="1" dirty="0"/>
              <a:t>(ТРИЗ – теория решения </a:t>
            </a:r>
            <a:r>
              <a:rPr lang="ru-RU" sz="2400" b="1" dirty="0" smtClean="0"/>
              <a:t>изобретатель-</a:t>
            </a:r>
            <a:r>
              <a:rPr lang="ru-RU" sz="2400" b="1" dirty="0" err="1" smtClean="0"/>
              <a:t>ских</a:t>
            </a:r>
            <a:r>
              <a:rPr lang="ru-RU" sz="2400" b="1" dirty="0" smtClean="0"/>
              <a:t> </a:t>
            </a:r>
            <a:r>
              <a:rPr lang="ru-RU" sz="2400" b="1" dirty="0"/>
              <a:t>задач) </a:t>
            </a:r>
            <a:r>
              <a:rPr lang="ru-RU" sz="2800" b="1" dirty="0" smtClean="0"/>
              <a:t>– </a:t>
            </a:r>
            <a:r>
              <a:rPr lang="ru-RU" sz="2000" dirty="0" smtClean="0"/>
              <a:t>наукоемкие </a:t>
            </a:r>
            <a:r>
              <a:rPr lang="ru-RU" sz="2000" dirty="0"/>
              <a:t>инжиниринговые разработки на основе новых изобретений </a:t>
            </a:r>
            <a:r>
              <a:rPr lang="ru-RU" sz="2000" dirty="0" smtClean="0"/>
              <a:t>в области </a:t>
            </a:r>
            <a:r>
              <a:rPr lang="ru-RU" sz="2000" dirty="0"/>
              <a:t>бизнес-процессов, а также на основе </a:t>
            </a:r>
            <a:r>
              <a:rPr lang="ru-RU" sz="2000" dirty="0" smtClean="0"/>
              <a:t>функционально-стоимостного анализа</a:t>
            </a:r>
            <a:r>
              <a:rPr lang="ru-RU" sz="2000" dirty="0"/>
              <a:t>. Часто применяется при воплощении в жизнь инновационных проектов. 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654710" y="5057137"/>
            <a:ext cx="69907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/>
              <a:t>10. Организационный </a:t>
            </a:r>
            <a:r>
              <a:rPr lang="ru-RU" sz="2400" b="1" dirty="0"/>
              <a:t>инжиниринг </a:t>
            </a:r>
            <a:r>
              <a:rPr lang="ru-RU" sz="2400" dirty="0"/>
              <a:t>– основной задачей данного </a:t>
            </a:r>
            <a:r>
              <a:rPr lang="ru-RU" sz="2400" dirty="0" smtClean="0"/>
              <a:t>проекта является </a:t>
            </a:r>
            <a:r>
              <a:rPr lang="ru-RU" sz="2400" dirty="0"/>
              <a:t>создание новой организационной модели бизнеса</a:t>
            </a:r>
          </a:p>
        </p:txBody>
      </p:sp>
    </p:spTree>
    <p:extLst>
      <p:ext uri="{BB962C8B-B14F-4D97-AF65-F5344CB8AC3E}">
        <p14:creationId xmlns:p14="http://schemas.microsoft.com/office/powerpoint/2010/main" val="182851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662" y="160004"/>
            <a:ext cx="10219307" cy="5539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000" dirty="0" smtClean="0"/>
              <a:t>Научный и технологический аспекты инжиниринга</a:t>
            </a:r>
            <a:endParaRPr lang="ru-RU" sz="30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26916" t="18495" r="26451" b="15914"/>
          <a:stretch/>
        </p:blipFill>
        <p:spPr>
          <a:xfrm>
            <a:off x="6085550" y="2079835"/>
            <a:ext cx="5685503" cy="449825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333680" y="926971"/>
            <a:ext cx="5294672" cy="203132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ru-RU" dirty="0" smtClean="0"/>
              <a:t>Инжиниринг бизнес-систем </a:t>
            </a:r>
            <a:r>
              <a:rPr lang="ru-RU" dirty="0"/>
              <a:t>нацелен на создание полезных типовых решений </a:t>
            </a:r>
            <a:r>
              <a:rPr lang="ru-RU" dirty="0" smtClean="0"/>
              <a:t>для определенных </a:t>
            </a:r>
            <a:r>
              <a:rPr lang="ru-RU" dirty="0"/>
              <a:t>проблем предприятий. </a:t>
            </a:r>
            <a:r>
              <a:rPr lang="ru-RU" dirty="0" smtClean="0"/>
              <a:t>Он  </a:t>
            </a:r>
            <a:r>
              <a:rPr lang="ru-RU" dirty="0"/>
              <a:t>устраняет </a:t>
            </a:r>
            <a:r>
              <a:rPr lang="ru-RU" dirty="0" smtClean="0"/>
              <a:t>разрыв между </a:t>
            </a:r>
            <a:r>
              <a:rPr lang="ru-RU" dirty="0"/>
              <a:t>теоретическими знаниями организационной науки (а </a:t>
            </a:r>
            <a:r>
              <a:rPr lang="ru-RU" dirty="0" smtClean="0"/>
              <a:t>также наработками </a:t>
            </a:r>
            <a:r>
              <a:rPr lang="ru-RU" dirty="0"/>
              <a:t>технических и компьютерных </a:t>
            </a:r>
            <a:r>
              <a:rPr lang="ru-RU" dirty="0" smtClean="0"/>
              <a:t>наук) и </a:t>
            </a:r>
            <a:r>
              <a:rPr lang="ru-RU" dirty="0"/>
              <a:t>актуальными конкретными проблемами </a:t>
            </a:r>
            <a:r>
              <a:rPr lang="ru-RU" dirty="0" smtClean="0"/>
              <a:t>предприятий. 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6452418" y="794565"/>
            <a:ext cx="50808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Роль технологии и научного знания в организационном инжиниринге</a:t>
            </a:r>
            <a:endParaRPr lang="ru-RU" sz="2400" b="1" dirty="0"/>
          </a:p>
        </p:txBody>
      </p:sp>
      <p:sp>
        <p:nvSpPr>
          <p:cNvPr id="8" name="Пятиугольник 7"/>
          <p:cNvSpPr/>
          <p:nvPr/>
        </p:nvSpPr>
        <p:spPr>
          <a:xfrm rot="5400000">
            <a:off x="8306963" y="-1456155"/>
            <a:ext cx="1242679" cy="5829301"/>
          </a:xfrm>
          <a:prstGeom prst="homePlat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9" name="Схема 8"/>
          <p:cNvGraphicFramePr/>
          <p:nvPr>
            <p:extLst>
              <p:ext uri="{D42A27DB-BD31-4B8C-83A1-F6EECF244321}">
                <p14:modId xmlns:p14="http://schemas.microsoft.com/office/powerpoint/2010/main" val="4086606970"/>
              </p:ext>
            </p:extLst>
          </p:nvPr>
        </p:nvGraphicFramePr>
        <p:xfrm>
          <a:off x="165917" y="3071958"/>
          <a:ext cx="5847735" cy="3506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267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662" y="160004"/>
            <a:ext cx="10219307" cy="5539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000" dirty="0"/>
              <a:t> </a:t>
            </a:r>
            <a:r>
              <a:rPr lang="ru-RU" sz="3000" dirty="0" smtClean="0"/>
              <a:t>Основные </a:t>
            </a:r>
            <a:r>
              <a:rPr lang="ru-RU" sz="3000" dirty="0"/>
              <a:t>действия по организационному </a:t>
            </a:r>
            <a:r>
              <a:rPr lang="ru-RU" sz="3000" dirty="0" smtClean="0"/>
              <a:t>инжинирингу</a:t>
            </a:r>
            <a:endParaRPr lang="ru-RU" sz="30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" y="1023950"/>
            <a:ext cx="45957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ru-RU" sz="2400" b="1" dirty="0" smtClean="0"/>
              <a:t>1. Разработка</a:t>
            </a:r>
            <a:r>
              <a:rPr lang="ru-RU" sz="2400" dirty="0" smtClean="0"/>
              <a:t> </a:t>
            </a:r>
            <a:r>
              <a:rPr lang="ru-RU" sz="2400" dirty="0" err="1" smtClean="0"/>
              <a:t>организацион-ного</a:t>
            </a:r>
            <a:r>
              <a:rPr lang="ru-RU" sz="2400" dirty="0" smtClean="0"/>
              <a:t> </a:t>
            </a:r>
            <a:r>
              <a:rPr lang="ru-RU" sz="2400" dirty="0"/>
              <a:t>проекта </a:t>
            </a:r>
            <a:r>
              <a:rPr lang="ru-RU" sz="2400" dirty="0" smtClean="0"/>
              <a:t>бизнес-системы будущего </a:t>
            </a:r>
            <a:r>
              <a:rPr lang="ru-RU" sz="2400" dirty="0"/>
              <a:t>предприятия. 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32510" y="2576945"/>
            <a:ext cx="4263241" cy="3745630"/>
          </a:xfrm>
          <a:prstGeom prst="round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ru-RU" sz="2400" b="1" dirty="0"/>
              <a:t>Особенности: </a:t>
            </a:r>
            <a:endParaRPr lang="ru-RU" sz="2400" dirty="0"/>
          </a:p>
          <a:p>
            <a:pPr lvl="0" algn="just">
              <a:lnSpc>
                <a:spcPct val="90000"/>
              </a:lnSpc>
            </a:pPr>
            <a:r>
              <a:rPr lang="ru-RU" sz="2200" dirty="0" smtClean="0"/>
              <a:t>Формируется </a:t>
            </a:r>
            <a:r>
              <a:rPr lang="ru-RU" sz="2200" dirty="0"/>
              <a:t>в виде подробного письменного описания с использованием первоисточников, схем, таблиц, иллюстраций.</a:t>
            </a:r>
          </a:p>
          <a:p>
            <a:pPr lvl="0" algn="just">
              <a:lnSpc>
                <a:spcPct val="90000"/>
              </a:lnSpc>
            </a:pPr>
            <a:r>
              <a:rPr lang="ru-RU" sz="2200" dirty="0" smtClean="0"/>
              <a:t>Условие </a:t>
            </a:r>
            <a:r>
              <a:rPr lang="ru-RU" sz="2200" dirty="0"/>
              <a:t>качества проекта: точность и проработанность основных элементов </a:t>
            </a:r>
            <a:r>
              <a:rPr lang="ru-RU" sz="2200" dirty="0" smtClean="0"/>
              <a:t>бизнес-системы.  </a:t>
            </a:r>
            <a:endParaRPr lang="ru-RU" sz="2200" dirty="0"/>
          </a:p>
        </p:txBody>
      </p:sp>
      <p:graphicFrame>
        <p:nvGraphicFramePr>
          <p:cNvPr id="7" name="Схема 6"/>
          <p:cNvGraphicFramePr/>
          <p:nvPr>
            <p:extLst>
              <p:ext uri="{D42A27DB-BD31-4B8C-83A1-F6EECF244321}">
                <p14:modId xmlns:p14="http://schemas.microsoft.com/office/powerpoint/2010/main" val="1759921631"/>
              </p:ext>
            </p:extLst>
          </p:nvPr>
        </p:nvGraphicFramePr>
        <p:xfrm>
          <a:off x="3690588" y="862881"/>
          <a:ext cx="8988301" cy="57405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9733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662" y="160004"/>
            <a:ext cx="10219307" cy="5539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000" dirty="0"/>
              <a:t> Основные действия по организационному инжинирингу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546265" y="761501"/>
            <a:ext cx="5574316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</a:pPr>
            <a:r>
              <a:rPr lang="ru-RU" sz="2800" b="1" dirty="0" smtClean="0"/>
              <a:t>2. Предварительное </a:t>
            </a:r>
            <a:r>
              <a:rPr lang="ru-RU" sz="2800" dirty="0"/>
              <a:t>согласование и утверждение организационного </a:t>
            </a:r>
            <a:r>
              <a:rPr lang="ru-RU" sz="2800" dirty="0" smtClean="0"/>
              <a:t>проекта инжиниринга.</a:t>
            </a:r>
            <a:endParaRPr lang="ru-RU" sz="2000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332510" y="2019628"/>
            <a:ext cx="5498274" cy="4593347"/>
          </a:xfrm>
          <a:prstGeom prst="round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90000"/>
              </a:lnSpc>
            </a:pPr>
            <a:r>
              <a:rPr lang="ru-RU" sz="2400" b="1" dirty="0"/>
              <a:t>Особенности</a:t>
            </a:r>
            <a:r>
              <a:rPr lang="ru-RU" sz="2400" dirty="0"/>
              <a:t>: </a:t>
            </a:r>
            <a:r>
              <a:rPr lang="ru-RU" sz="2400" dirty="0" smtClean="0"/>
              <a:t>согласование </a:t>
            </a:r>
            <a:r>
              <a:rPr lang="ru-RU" sz="2400" dirty="0"/>
              <a:t>и утверждение его заказчиком (собственниками, будущими учредителями, топ-менеджерами – при участии внешние независимых консультантов, экспертов) по:</a:t>
            </a:r>
          </a:p>
          <a:p>
            <a:pPr marL="342900" lvl="0" indent="-3429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каждому этапу организационного проекта. </a:t>
            </a:r>
          </a:p>
          <a:p>
            <a:pPr marL="342900" lvl="0" indent="-3429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проект и результаты проекта в целом. </a:t>
            </a:r>
          </a:p>
          <a:p>
            <a:pPr algn="just">
              <a:lnSpc>
                <a:spcPct val="90000"/>
              </a:lnSpc>
            </a:pPr>
            <a:r>
              <a:rPr lang="ru-RU" sz="2400" b="1" dirty="0"/>
              <a:t>Участники</a:t>
            </a:r>
            <a:r>
              <a:rPr lang="ru-RU" sz="2400" dirty="0"/>
              <a:t> – формируют рабочую группу проекта. 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6406587" y="799027"/>
            <a:ext cx="5456862" cy="125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</a:pPr>
            <a:r>
              <a:rPr lang="ru-RU" sz="2800" b="1" dirty="0" smtClean="0"/>
              <a:t>3. Непосредственное создание бизнес-модели </a:t>
            </a:r>
            <a:r>
              <a:rPr lang="ru-RU" sz="2800" dirty="0" smtClean="0"/>
              <a:t>организации</a:t>
            </a:r>
            <a:r>
              <a:rPr lang="ru-RU" sz="2800" dirty="0"/>
              <a:t>, согласно выработанной структуре. </a:t>
            </a:r>
            <a:endParaRPr lang="ru-RU" sz="2000" dirty="0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6305800" y="2088903"/>
            <a:ext cx="5498274" cy="4593347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lvl="0" indent="-3429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поиск (или строительство} офисных, производственных, складских помещений; </a:t>
            </a:r>
          </a:p>
          <a:p>
            <a:pPr marL="342900" lvl="0" indent="-3429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набор персонала;</a:t>
            </a:r>
          </a:p>
          <a:p>
            <a:pPr marL="342900" lvl="0" indent="-3429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закупка производственного и офисного оборудования; </a:t>
            </a:r>
          </a:p>
          <a:p>
            <a:pPr marL="342900" lvl="0" indent="-3429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реорганизация уже действующих юридических лиц.</a:t>
            </a:r>
          </a:p>
          <a:p>
            <a:pPr marL="342900" lvl="0" indent="-3429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формирование учредительных документов.</a:t>
            </a:r>
          </a:p>
          <a:p>
            <a:pPr marL="342900" lvl="0" indent="-3429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государственная регистрация новых юридических лиц </a:t>
            </a:r>
          </a:p>
          <a:p>
            <a:pPr marL="342900" lvl="0" indent="-342900" algn="just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заключение договоров с поставщиками и покупателями.</a:t>
            </a:r>
          </a:p>
        </p:txBody>
      </p:sp>
    </p:spTree>
    <p:extLst>
      <p:ext uri="{BB962C8B-B14F-4D97-AF65-F5344CB8AC3E}">
        <p14:creationId xmlns:p14="http://schemas.microsoft.com/office/powerpoint/2010/main" val="75037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662" y="160004"/>
            <a:ext cx="10219307" cy="5539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000" dirty="0"/>
              <a:t> Основные действия по организационному </a:t>
            </a:r>
            <a:r>
              <a:rPr lang="ru-RU" sz="3000" dirty="0" smtClean="0"/>
              <a:t>инжинирингу</a:t>
            </a:r>
            <a:endParaRPr lang="ru-RU" sz="3000" dirty="0"/>
          </a:p>
        </p:txBody>
      </p:sp>
      <p:graphicFrame>
        <p:nvGraphicFramePr>
          <p:cNvPr id="3" name="Схема 2"/>
          <p:cNvGraphicFramePr/>
          <p:nvPr>
            <p:extLst>
              <p:ext uri="{D42A27DB-BD31-4B8C-83A1-F6EECF244321}">
                <p14:modId xmlns:p14="http://schemas.microsoft.com/office/powerpoint/2010/main" val="1630632437"/>
              </p:ext>
            </p:extLst>
          </p:nvPr>
        </p:nvGraphicFramePr>
        <p:xfrm>
          <a:off x="427650" y="926276"/>
          <a:ext cx="11618836" cy="5563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0138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662" y="160004"/>
            <a:ext cx="10219307" cy="5539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000" dirty="0" smtClean="0"/>
              <a:t>Ключевой инструментарий инжиниринга бизнес-систем</a:t>
            </a:r>
            <a:endParaRPr lang="ru-RU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1179871" y="833284"/>
            <a:ext cx="9763432" cy="156966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ru-RU" sz="2400" dirty="0" smtClean="0"/>
              <a:t>Основные инструменты предполагают либо формирование </a:t>
            </a:r>
            <a:r>
              <a:rPr lang="ru-RU" sz="2400" dirty="0" err="1" smtClean="0"/>
              <a:t>архитек</a:t>
            </a:r>
            <a:r>
              <a:rPr lang="ru-RU" sz="2400" dirty="0" err="1"/>
              <a:t>-</a:t>
            </a:r>
            <a:r>
              <a:rPr lang="ru-RU" sz="2400" dirty="0" err="1" smtClean="0"/>
              <a:t>турных</a:t>
            </a:r>
            <a:r>
              <a:rPr lang="ru-RU" sz="2400" dirty="0" smtClean="0"/>
              <a:t> схем, либо инструментов интеграции рабочих потоков </a:t>
            </a:r>
            <a:r>
              <a:rPr lang="en-US" sz="2400" dirty="0" smtClean="0"/>
              <a:t>(workflow diagram). </a:t>
            </a:r>
            <a:r>
              <a:rPr lang="ru-RU" sz="2400" dirty="0" smtClean="0"/>
              <a:t>Графические инструменты могут дополняться экономико-математическими расчетами и абстрактным моделированием. 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705969" y="2585233"/>
            <a:ext cx="8888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Типичные средства для организационного бизнес-инжиниринга </a:t>
            </a:r>
            <a:endParaRPr lang="ru-RU" sz="2400" b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1113502" y="330302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ru-RU" sz="2400" b="1" dirty="0">
                <a:solidFill>
                  <a:srgbClr val="C00000"/>
                </a:solidFill>
              </a:rPr>
              <a:t>Архитектура интегрированных </a:t>
            </a:r>
            <a:r>
              <a:rPr lang="ru-RU" sz="2400" b="1" dirty="0" err="1" smtClean="0">
                <a:solidFill>
                  <a:srgbClr val="C00000"/>
                </a:solidFill>
              </a:rPr>
              <a:t>информаци-онных</a:t>
            </a:r>
            <a:r>
              <a:rPr lang="ru-RU" sz="2400" b="1" dirty="0" smtClean="0">
                <a:solidFill>
                  <a:srgbClr val="C00000"/>
                </a:solidFill>
              </a:rPr>
              <a:t> </a:t>
            </a:r>
            <a:r>
              <a:rPr lang="ru-RU" sz="2400" b="1" dirty="0">
                <a:solidFill>
                  <a:srgbClr val="C00000"/>
                </a:solidFill>
              </a:rPr>
              <a:t>систем, или </a:t>
            </a:r>
            <a:r>
              <a:rPr lang="en-US" sz="2400" b="1" dirty="0" smtClean="0">
                <a:solidFill>
                  <a:srgbClr val="C00000"/>
                </a:solidFill>
              </a:rPr>
              <a:t>ARIS </a:t>
            </a:r>
            <a:r>
              <a:rPr lang="en-US" sz="2400" b="1" dirty="0">
                <a:solidFill>
                  <a:srgbClr val="C00000"/>
                </a:solidFill>
              </a:rPr>
              <a:t>– Architecture of Integrated Information Systems. </a:t>
            </a:r>
            <a:endParaRPr lang="ru-RU" sz="2400" b="1" dirty="0">
              <a:solidFill>
                <a:srgbClr val="C00000"/>
              </a:solidFill>
            </a:endParaRPr>
          </a:p>
        </p:txBody>
      </p:sp>
      <p:sp>
        <p:nvSpPr>
          <p:cNvPr id="12" name="Семиугольник 11"/>
          <p:cNvSpPr/>
          <p:nvPr/>
        </p:nvSpPr>
        <p:spPr>
          <a:xfrm>
            <a:off x="374481" y="3572982"/>
            <a:ext cx="663677" cy="608470"/>
          </a:xfrm>
          <a:prstGeom prst="heptagon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</a:rPr>
              <a:t>1</a:t>
            </a:r>
            <a:endParaRPr lang="ru-RU" sz="3200" dirty="0">
              <a:solidFill>
                <a:schemeClr val="tx1"/>
              </a:solidFill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9502" y="3233264"/>
            <a:ext cx="4878879" cy="3406189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620360" y="4503349"/>
            <a:ext cx="684485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Считается одним из ключевых инструментов для построения архитектуры компании. Отличительными чертами являются наличие хорошего визуального инструментария, благодаря чему обеспечивается наглядность процессов, и множество моделей, что позволяет создать порядка 80 видов графиков и диаграмм. Из-за наличия своей методологии не обеспечивает поддержку внешних методологий.</a:t>
            </a:r>
          </a:p>
        </p:txBody>
      </p:sp>
    </p:spTree>
    <p:extLst>
      <p:ext uri="{BB962C8B-B14F-4D97-AF65-F5344CB8AC3E}">
        <p14:creationId xmlns:p14="http://schemas.microsoft.com/office/powerpoint/2010/main" val="364177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662" y="160004"/>
            <a:ext cx="10219307" cy="5539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000" dirty="0" smtClean="0"/>
              <a:t>Ключевой инструментарий инжиниринга бизнес-систем</a:t>
            </a:r>
            <a:endParaRPr lang="ru-RU" sz="3000" dirty="0"/>
          </a:p>
        </p:txBody>
      </p:sp>
      <p:sp>
        <p:nvSpPr>
          <p:cNvPr id="10" name="TextBox 9"/>
          <p:cNvSpPr txBox="1"/>
          <p:nvPr/>
        </p:nvSpPr>
        <p:spPr>
          <a:xfrm>
            <a:off x="1779711" y="646093"/>
            <a:ext cx="8888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Типичные средства для организационного бизнес-инжиниринга </a:t>
            </a:r>
            <a:endParaRPr lang="ru-RU" sz="2400" b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7044" y="1222213"/>
            <a:ext cx="520016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en-US" sz="2400" b="1" dirty="0" smtClean="0">
                <a:solidFill>
                  <a:srgbClr val="C00000"/>
                </a:solidFill>
              </a:rPr>
              <a:t>TOGAF </a:t>
            </a:r>
            <a:r>
              <a:rPr lang="en-US" sz="2400" b="1" dirty="0" err="1">
                <a:solidFill>
                  <a:srgbClr val="C00000"/>
                </a:solidFill>
              </a:rPr>
              <a:t>или</a:t>
            </a:r>
            <a:r>
              <a:rPr lang="en-US" sz="2400" b="1" dirty="0">
                <a:solidFill>
                  <a:srgbClr val="C00000"/>
                </a:solidFill>
              </a:rPr>
              <a:t> The Open Group Architecture Framework. </a:t>
            </a:r>
            <a:endParaRPr lang="ru-RU" sz="2400" b="1" dirty="0">
              <a:solidFill>
                <a:srgbClr val="C00000"/>
              </a:solidFill>
            </a:endParaRPr>
          </a:p>
        </p:txBody>
      </p:sp>
      <p:sp>
        <p:nvSpPr>
          <p:cNvPr id="12" name="Семиугольник 11"/>
          <p:cNvSpPr/>
          <p:nvPr/>
        </p:nvSpPr>
        <p:spPr>
          <a:xfrm>
            <a:off x="296109" y="1328322"/>
            <a:ext cx="566147" cy="548224"/>
          </a:xfrm>
          <a:prstGeom prst="heptagon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</a:rPr>
              <a:t>2</a:t>
            </a:r>
            <a:endParaRPr lang="ru-RU" sz="3200" dirty="0">
              <a:solidFill>
                <a:schemeClr val="tx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620" y="1166853"/>
            <a:ext cx="2041831" cy="2729839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38190" y="2004776"/>
            <a:ext cx="5860268" cy="183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dirty="0"/>
              <a:t>Является самой распространенной методологией благодаря способности к масштабируемости и адаптации под нужды конкретной организации. </a:t>
            </a:r>
            <a:r>
              <a:rPr lang="ru-RU" dirty="0" smtClean="0"/>
              <a:t>Возможна </a:t>
            </a:r>
            <a:r>
              <a:rPr lang="ru-RU" dirty="0"/>
              <a:t>как разработка архитектуры всей компании, так и отдельных ее сегментов. </a:t>
            </a:r>
            <a:r>
              <a:rPr lang="ru-RU" dirty="0" smtClean="0"/>
              <a:t>Особенность методики - наличие </a:t>
            </a:r>
            <a:r>
              <a:rPr lang="ru-RU" dirty="0"/>
              <a:t>ADM, или </a:t>
            </a:r>
            <a:r>
              <a:rPr lang="ru-RU" dirty="0" err="1"/>
              <a:t>Architecture</a:t>
            </a:r>
            <a:r>
              <a:rPr lang="ru-RU" dirty="0"/>
              <a:t> </a:t>
            </a:r>
            <a:r>
              <a:rPr lang="ru-RU" dirty="0" err="1"/>
              <a:t>Development</a:t>
            </a:r>
            <a:r>
              <a:rPr lang="ru-RU" dirty="0"/>
              <a:t> </a:t>
            </a:r>
            <a:r>
              <a:rPr lang="ru-RU" dirty="0" err="1" smtClean="0"/>
              <a:t>Method</a:t>
            </a:r>
            <a:r>
              <a:rPr lang="ru-RU" dirty="0" smtClean="0"/>
              <a:t> </a:t>
            </a:r>
            <a:r>
              <a:rPr lang="ru-RU" dirty="0"/>
              <a:t>– метода разработки архитектуры.</a:t>
            </a:r>
          </a:p>
        </p:txBody>
      </p:sp>
      <p:sp>
        <p:nvSpPr>
          <p:cNvPr id="13" name="Семиугольник 12"/>
          <p:cNvSpPr/>
          <p:nvPr/>
        </p:nvSpPr>
        <p:spPr>
          <a:xfrm>
            <a:off x="244796" y="3896692"/>
            <a:ext cx="566147" cy="548224"/>
          </a:xfrm>
          <a:prstGeom prst="heptagon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</a:rPr>
              <a:t>3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9135526" y="1076358"/>
            <a:ext cx="28413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 smtClean="0">
                <a:solidFill>
                  <a:srgbClr val="C00000"/>
                </a:solidFill>
              </a:rPr>
              <a:t>DEMO </a:t>
            </a:r>
            <a:r>
              <a:rPr lang="en-US" sz="2400" b="1" dirty="0" err="1">
                <a:solidFill>
                  <a:srgbClr val="C00000"/>
                </a:solidFill>
              </a:rPr>
              <a:t>или</a:t>
            </a:r>
            <a:r>
              <a:rPr lang="en-US" sz="2400" b="1" dirty="0">
                <a:solidFill>
                  <a:srgbClr val="C00000"/>
                </a:solidFill>
              </a:rPr>
              <a:t> Design &amp; Engineering </a:t>
            </a:r>
            <a:r>
              <a:rPr lang="en-US" sz="2400" b="1" dirty="0" err="1" smtClean="0">
                <a:solidFill>
                  <a:srgbClr val="C00000"/>
                </a:solidFill>
              </a:rPr>
              <a:t>Metho</a:t>
            </a:r>
            <a:r>
              <a:rPr lang="ru-RU" sz="2400" b="1" dirty="0" smtClean="0">
                <a:solidFill>
                  <a:srgbClr val="C00000"/>
                </a:solidFill>
              </a:rPr>
              <a:t>-</a:t>
            </a:r>
            <a:r>
              <a:rPr lang="en-US" sz="2400" b="1" dirty="0" err="1" smtClean="0">
                <a:solidFill>
                  <a:srgbClr val="C00000"/>
                </a:solidFill>
              </a:rPr>
              <a:t>dology</a:t>
            </a:r>
            <a:r>
              <a:rPr lang="en-US" sz="2400" b="1" dirty="0" smtClean="0">
                <a:solidFill>
                  <a:srgbClr val="C00000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for </a:t>
            </a:r>
            <a:r>
              <a:rPr lang="en-US" sz="2400" b="1" dirty="0" err="1" smtClean="0">
                <a:solidFill>
                  <a:srgbClr val="C00000"/>
                </a:solidFill>
              </a:rPr>
              <a:t>Organi</a:t>
            </a:r>
            <a:r>
              <a:rPr lang="ru-RU" sz="2400" b="1" dirty="0" smtClean="0">
                <a:solidFill>
                  <a:srgbClr val="C00000"/>
                </a:solidFill>
              </a:rPr>
              <a:t>-</a:t>
            </a:r>
            <a:r>
              <a:rPr lang="en-US" sz="2400" b="1" dirty="0" err="1" smtClean="0">
                <a:solidFill>
                  <a:srgbClr val="C00000"/>
                </a:solidFill>
              </a:rPr>
              <a:t>zation</a:t>
            </a:r>
            <a:r>
              <a:rPr lang="en-US" sz="2400" b="1" dirty="0" smtClean="0">
                <a:solidFill>
                  <a:srgbClr val="C00000"/>
                </a:solidFill>
              </a:rPr>
              <a:t>.</a:t>
            </a:r>
            <a:endParaRPr lang="ru-RU" sz="2400" b="1" dirty="0">
              <a:solidFill>
                <a:srgbClr val="C0000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38190" y="4531475"/>
            <a:ext cx="4466545" cy="2086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dirty="0"/>
              <a:t>Предполагает комплексный </a:t>
            </a:r>
            <a:r>
              <a:rPr lang="ru-RU" dirty="0" smtClean="0"/>
              <a:t>подход, можно </a:t>
            </a:r>
            <a:r>
              <a:rPr lang="ru-RU" dirty="0"/>
              <a:t>не только моделировать архитектуру, но и использовать инструменты трансформации и контроля. </a:t>
            </a:r>
            <a:r>
              <a:rPr lang="ru-RU" dirty="0" smtClean="0"/>
              <a:t>можно </a:t>
            </a:r>
            <a:r>
              <a:rPr lang="ru-RU" dirty="0"/>
              <a:t>создавать модели «как есть» </a:t>
            </a:r>
            <a:r>
              <a:rPr lang="en-US" dirty="0" smtClean="0"/>
              <a:t>(as is) </a:t>
            </a:r>
            <a:r>
              <a:rPr lang="ru-RU" dirty="0" smtClean="0"/>
              <a:t>и </a:t>
            </a:r>
            <a:r>
              <a:rPr lang="ru-RU" dirty="0"/>
              <a:t>«как должно быть</a:t>
            </a:r>
            <a:r>
              <a:rPr lang="ru-RU" dirty="0" smtClean="0"/>
              <a:t>»</a:t>
            </a:r>
            <a:r>
              <a:rPr lang="en-US" dirty="0" smtClean="0"/>
              <a:t> (to be)</a:t>
            </a:r>
            <a:r>
              <a:rPr lang="ru-RU" dirty="0" smtClean="0"/>
              <a:t>. </a:t>
            </a:r>
            <a:r>
              <a:rPr lang="ru-RU" dirty="0"/>
              <a:t>П</a:t>
            </a:r>
            <a:r>
              <a:rPr lang="ru-RU" dirty="0" smtClean="0"/>
              <a:t>оддерживает </a:t>
            </a:r>
            <a:r>
              <a:rPr lang="ru-RU" dirty="0"/>
              <a:t>возможности любых </a:t>
            </a:r>
            <a:r>
              <a:rPr lang="ru-RU" dirty="0" err="1" smtClean="0"/>
              <a:t>изме</a:t>
            </a:r>
            <a:r>
              <a:rPr lang="ru-RU" dirty="0" smtClean="0"/>
              <a:t>-нений</a:t>
            </a:r>
            <a:r>
              <a:rPr lang="ru-RU" dirty="0"/>
              <a:t>: создание новых классов, объектов, типов диаграмм, </a:t>
            </a:r>
            <a:r>
              <a:rPr lang="ru-RU" dirty="0" smtClean="0"/>
              <a:t>связей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209" y="4231353"/>
            <a:ext cx="3370600" cy="2444084"/>
          </a:xfrm>
          <a:prstGeom prst="rect">
            <a:avLst/>
          </a:prstGeom>
        </p:spPr>
      </p:pic>
      <p:sp>
        <p:nvSpPr>
          <p:cNvPr id="17" name="Семиугольник 16"/>
          <p:cNvSpPr/>
          <p:nvPr/>
        </p:nvSpPr>
        <p:spPr>
          <a:xfrm>
            <a:off x="8405915" y="1593847"/>
            <a:ext cx="566147" cy="548224"/>
          </a:xfrm>
          <a:prstGeom prst="heptagon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</a:rPr>
              <a:t>4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8461324" y="2646018"/>
            <a:ext cx="352055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 smtClean="0"/>
              <a:t>Возможно </a:t>
            </a:r>
            <a:r>
              <a:rPr lang="ru-RU" sz="2000" dirty="0"/>
              <a:t>полное и </a:t>
            </a:r>
            <a:r>
              <a:rPr lang="ru-RU" sz="2000" dirty="0" err="1" smtClean="0"/>
              <a:t>объ-ективное</a:t>
            </a:r>
            <a:r>
              <a:rPr lang="ru-RU" sz="2000" dirty="0" smtClean="0"/>
              <a:t> </a:t>
            </a:r>
            <a:r>
              <a:rPr lang="ru-RU" sz="2000" dirty="0"/>
              <a:t>описание </a:t>
            </a:r>
            <a:r>
              <a:rPr lang="ru-RU" sz="2000" dirty="0" err="1" smtClean="0"/>
              <a:t>органи-зации</a:t>
            </a:r>
            <a:r>
              <a:rPr lang="ru-RU" sz="2000" dirty="0" smtClean="0"/>
              <a:t> </a:t>
            </a:r>
            <a:r>
              <a:rPr lang="ru-RU" sz="2000" dirty="0"/>
              <a:t>и ее </a:t>
            </a:r>
            <a:r>
              <a:rPr lang="ru-RU" sz="2000" dirty="0" err="1" smtClean="0"/>
              <a:t>функциониро-вания</a:t>
            </a:r>
            <a:r>
              <a:rPr lang="ru-RU" sz="2000" dirty="0"/>
              <a:t>. Для создания полной модели структуры компании есть возможность </a:t>
            </a:r>
            <a:r>
              <a:rPr lang="ru-RU" sz="2000" dirty="0" smtClean="0"/>
              <a:t>деталь-</a:t>
            </a:r>
            <a:r>
              <a:rPr lang="ru-RU" sz="2000" dirty="0" err="1" smtClean="0"/>
              <a:t>ного</a:t>
            </a:r>
            <a:r>
              <a:rPr lang="ru-RU" sz="2000" dirty="0" smtClean="0"/>
              <a:t> </a:t>
            </a:r>
            <a:r>
              <a:rPr lang="ru-RU" sz="2000" dirty="0"/>
              <a:t>описания бизнес-процессов.</a:t>
            </a:r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9974" y="5155737"/>
            <a:ext cx="3143250" cy="8382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862256" y="3983251"/>
            <a:ext cx="16960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MEGA Suite</a:t>
            </a:r>
            <a:endParaRPr lang="ru-RU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81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662" y="160004"/>
            <a:ext cx="10219307" cy="5539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000" dirty="0" smtClean="0"/>
              <a:t>Ключевой инструментарий инжиниринга бизнес-систем</a:t>
            </a:r>
            <a:endParaRPr lang="ru-RU" sz="3000" dirty="0"/>
          </a:p>
        </p:txBody>
      </p:sp>
      <p:sp>
        <p:nvSpPr>
          <p:cNvPr id="10" name="TextBox 9"/>
          <p:cNvSpPr txBox="1"/>
          <p:nvPr/>
        </p:nvSpPr>
        <p:spPr>
          <a:xfrm>
            <a:off x="1779711" y="646093"/>
            <a:ext cx="8888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Типичные средства для организационного бизнес-инжиниринга </a:t>
            </a:r>
            <a:endParaRPr lang="ru-RU" sz="2400" b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848622" y="1060762"/>
            <a:ext cx="3214560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sz="2400" b="1" dirty="0" smtClean="0">
                <a:solidFill>
                  <a:srgbClr val="C00000"/>
                </a:solidFill>
              </a:rPr>
              <a:t>MEMO (Мульти-пер-</a:t>
            </a:r>
            <a:r>
              <a:rPr lang="ru-RU" sz="2400" b="1" dirty="0" err="1" smtClean="0">
                <a:solidFill>
                  <a:srgbClr val="C00000"/>
                </a:solidFill>
              </a:rPr>
              <a:t>спективное</a:t>
            </a:r>
            <a:r>
              <a:rPr lang="ru-RU" sz="2400" b="1" dirty="0" smtClean="0">
                <a:solidFill>
                  <a:srgbClr val="C00000"/>
                </a:solidFill>
              </a:rPr>
              <a:t> модели-</a:t>
            </a:r>
            <a:r>
              <a:rPr lang="ru-RU" sz="2400" b="1" dirty="0" err="1" smtClean="0">
                <a:solidFill>
                  <a:srgbClr val="C00000"/>
                </a:solidFill>
              </a:rPr>
              <a:t>рование</a:t>
            </a:r>
            <a:r>
              <a:rPr lang="ru-RU" sz="2400" b="1" dirty="0" smtClean="0">
                <a:solidFill>
                  <a:srgbClr val="C00000"/>
                </a:solidFill>
              </a:rPr>
              <a:t> предприятия</a:t>
            </a:r>
            <a:r>
              <a:rPr lang="ru-RU" sz="2400" b="1" dirty="0">
                <a:solidFill>
                  <a:srgbClr val="C00000"/>
                </a:solidFill>
              </a:rPr>
              <a:t>. </a:t>
            </a:r>
          </a:p>
        </p:txBody>
      </p:sp>
      <p:sp>
        <p:nvSpPr>
          <p:cNvPr id="12" name="Семиугольник 11"/>
          <p:cNvSpPr/>
          <p:nvPr/>
        </p:nvSpPr>
        <p:spPr>
          <a:xfrm>
            <a:off x="282474" y="1319735"/>
            <a:ext cx="566147" cy="548224"/>
          </a:xfrm>
          <a:prstGeom prst="heptagon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</a:rPr>
              <a:t>5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32214" y="2138707"/>
            <a:ext cx="3603726" cy="24606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5000"/>
              </a:lnSpc>
            </a:pPr>
            <a:r>
              <a:rPr lang="ru-RU" dirty="0" smtClean="0"/>
              <a:t>Использование </a:t>
            </a:r>
            <a:r>
              <a:rPr lang="ru-RU" dirty="0" err="1" smtClean="0"/>
              <a:t>мультиперспектив-ных</a:t>
            </a:r>
            <a:r>
              <a:rPr lang="ru-RU" dirty="0" smtClean="0"/>
              <a:t> </a:t>
            </a:r>
            <a:r>
              <a:rPr lang="ru-RU" dirty="0"/>
              <a:t>моделей </a:t>
            </a:r>
            <a:r>
              <a:rPr lang="ru-RU" dirty="0" smtClean="0"/>
              <a:t>обеспечивает </a:t>
            </a:r>
            <a:r>
              <a:rPr lang="ru-RU" dirty="0" err="1" smtClean="0"/>
              <a:t>реали-зацию</a:t>
            </a:r>
            <a:r>
              <a:rPr lang="ru-RU" dirty="0"/>
              <a:t>, </a:t>
            </a:r>
            <a:r>
              <a:rPr lang="ru-RU" dirty="0" smtClean="0"/>
              <a:t>и </a:t>
            </a:r>
            <a:r>
              <a:rPr lang="ru-RU" dirty="0"/>
              <a:t>обслуживание </a:t>
            </a:r>
            <a:r>
              <a:rPr lang="ru-RU" dirty="0" err="1" smtClean="0"/>
              <a:t>информа-ционных</a:t>
            </a:r>
            <a:r>
              <a:rPr lang="ru-RU" dirty="0" smtClean="0"/>
              <a:t> </a:t>
            </a:r>
            <a:r>
              <a:rPr lang="ru-RU" dirty="0"/>
              <a:t>систем предприятия, которые плотно связаны со стратегией и организацией </a:t>
            </a:r>
            <a:r>
              <a:rPr lang="ru-RU" dirty="0" smtClean="0"/>
              <a:t>ком-</a:t>
            </a:r>
            <a:r>
              <a:rPr lang="ru-RU" dirty="0" err="1" smtClean="0"/>
              <a:t>пании</a:t>
            </a:r>
            <a:r>
              <a:rPr lang="ru-RU" dirty="0"/>
              <a:t>. О</a:t>
            </a:r>
            <a:r>
              <a:rPr lang="ru-RU" dirty="0" smtClean="0"/>
              <a:t>существляют интеграцию </a:t>
            </a:r>
            <a:r>
              <a:rPr lang="ru-RU" dirty="0"/>
              <a:t>концептуальных моделей </a:t>
            </a:r>
            <a:r>
              <a:rPr lang="ru-RU" dirty="0" smtClean="0"/>
              <a:t>ПО </a:t>
            </a:r>
            <a:r>
              <a:rPr lang="ru-RU" dirty="0"/>
              <a:t>с экономическим поведением.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40343" t="22904" r="41572" b="56666"/>
          <a:stretch/>
        </p:blipFill>
        <p:spPr>
          <a:xfrm>
            <a:off x="508818" y="4585364"/>
            <a:ext cx="3288891" cy="2089932"/>
          </a:xfrm>
          <a:prstGeom prst="rect">
            <a:avLst/>
          </a:prstGeom>
        </p:spPr>
      </p:pic>
      <p:sp>
        <p:nvSpPr>
          <p:cNvPr id="19" name="Прямоугольник 18"/>
          <p:cNvSpPr/>
          <p:nvPr/>
        </p:nvSpPr>
        <p:spPr>
          <a:xfrm>
            <a:off x="5758522" y="1349120"/>
            <a:ext cx="990216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en-US" sz="2400" b="1" dirty="0" smtClean="0">
                <a:solidFill>
                  <a:srgbClr val="C00000"/>
                </a:solidFill>
              </a:rPr>
              <a:t>IDEF0</a:t>
            </a:r>
            <a:r>
              <a:rPr lang="ru-RU" sz="2400" b="1" dirty="0" smtClean="0">
                <a:solidFill>
                  <a:srgbClr val="C00000"/>
                </a:solidFill>
              </a:rPr>
              <a:t>. </a:t>
            </a:r>
            <a:endParaRPr lang="ru-RU" sz="2400" b="1" dirty="0">
              <a:solidFill>
                <a:srgbClr val="C00000"/>
              </a:solidFill>
            </a:endParaRPr>
          </a:p>
        </p:txBody>
      </p:sp>
      <p:sp>
        <p:nvSpPr>
          <p:cNvPr id="20" name="Семиугольник 19"/>
          <p:cNvSpPr/>
          <p:nvPr/>
        </p:nvSpPr>
        <p:spPr>
          <a:xfrm>
            <a:off x="5096715" y="1315396"/>
            <a:ext cx="566147" cy="548224"/>
          </a:xfrm>
          <a:prstGeom prst="heptagon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</a:rPr>
              <a:t>6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4187387" y="2150482"/>
            <a:ext cx="371774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 Предназначением этой </a:t>
            </a:r>
            <a:r>
              <a:rPr lang="ru-RU" dirty="0" err="1" smtClean="0"/>
              <a:t>методоло-гии</a:t>
            </a:r>
            <a:r>
              <a:rPr lang="ru-RU" dirty="0" smtClean="0"/>
              <a:t> </a:t>
            </a:r>
            <a:r>
              <a:rPr lang="ru-RU" dirty="0"/>
              <a:t>функционального </a:t>
            </a:r>
            <a:r>
              <a:rPr lang="ru-RU" dirty="0" err="1" smtClean="0"/>
              <a:t>моделиро-вания</a:t>
            </a:r>
            <a:r>
              <a:rPr lang="ru-RU" dirty="0" smtClean="0"/>
              <a:t> </a:t>
            </a:r>
            <a:r>
              <a:rPr lang="ru-RU" dirty="0"/>
              <a:t>и графической нотации является формализация и описание бизнес-процессов. Соответствует системе стандартов ISO 2000.</a:t>
            </a: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4943" y="4599381"/>
            <a:ext cx="3426744" cy="1897889"/>
          </a:xfrm>
          <a:prstGeom prst="rect">
            <a:avLst/>
          </a:prstGeom>
        </p:spPr>
      </p:pic>
      <p:sp>
        <p:nvSpPr>
          <p:cNvPr id="21" name="Прямоугольник 20"/>
          <p:cNvSpPr/>
          <p:nvPr/>
        </p:nvSpPr>
        <p:spPr>
          <a:xfrm>
            <a:off x="8826705" y="1078468"/>
            <a:ext cx="2907314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sz="2400" b="1" dirty="0">
                <a:solidFill>
                  <a:srgbClr val="C00000"/>
                </a:solidFill>
              </a:rPr>
              <a:t>Принципы бизнес-инжиниринга Св. </a:t>
            </a:r>
            <a:r>
              <a:rPr lang="ru-RU" sz="2400" b="1" dirty="0" err="1">
                <a:solidFill>
                  <a:srgbClr val="C00000"/>
                </a:solidFill>
              </a:rPr>
              <a:t>Галлена</a:t>
            </a:r>
            <a:r>
              <a:rPr lang="ru-RU" sz="2400" b="1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22" name="Семиугольник 21"/>
          <p:cNvSpPr/>
          <p:nvPr/>
        </p:nvSpPr>
        <p:spPr>
          <a:xfrm>
            <a:off x="8095880" y="1315397"/>
            <a:ext cx="566147" cy="548224"/>
          </a:xfrm>
          <a:prstGeom prst="heptagon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7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23" name="Прямоугольник 22"/>
          <p:cNvSpPr/>
          <p:nvPr/>
        </p:nvSpPr>
        <p:spPr>
          <a:xfrm>
            <a:off x="8261554" y="2167997"/>
            <a:ext cx="347246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 Методология охватывает основы и инструменты для различных видов проектов, направленных на трансформацию предприятия информационного сообщества.</a:t>
            </a:r>
          </a:p>
        </p:txBody>
      </p:sp>
      <p:pic>
        <p:nvPicPr>
          <p:cNvPr id="24" name="Рисунок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5880" y="3949701"/>
            <a:ext cx="3900949" cy="269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4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662" y="160004"/>
            <a:ext cx="10219307" cy="5539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3000" dirty="0" smtClean="0"/>
              <a:t>Ключевой инструментарий инжиниринга бизнес-систем</a:t>
            </a:r>
            <a:endParaRPr lang="ru-RU" sz="3000" dirty="0"/>
          </a:p>
        </p:txBody>
      </p:sp>
      <p:sp>
        <p:nvSpPr>
          <p:cNvPr id="10" name="TextBox 9"/>
          <p:cNvSpPr txBox="1"/>
          <p:nvPr/>
        </p:nvSpPr>
        <p:spPr>
          <a:xfrm>
            <a:off x="1764963" y="741935"/>
            <a:ext cx="8888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Типичные средства для организационного бизнес-инжиниринга </a:t>
            </a:r>
            <a:endParaRPr lang="ru-RU" sz="2400" b="1" dirty="0"/>
          </a:p>
        </p:txBody>
      </p:sp>
      <p:sp>
        <p:nvSpPr>
          <p:cNvPr id="17" name="Семиугольник 16"/>
          <p:cNvSpPr/>
          <p:nvPr/>
        </p:nvSpPr>
        <p:spPr>
          <a:xfrm>
            <a:off x="193985" y="1275489"/>
            <a:ext cx="566147" cy="548224"/>
          </a:xfrm>
          <a:prstGeom prst="heptagon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</a:rPr>
              <a:t>8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69175" y="1207906"/>
            <a:ext cx="4466301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sz="2400" b="1" dirty="0">
                <a:solidFill>
                  <a:srgbClr val="C00000"/>
                </a:solidFill>
              </a:rPr>
              <a:t>Схема </a:t>
            </a:r>
            <a:r>
              <a:rPr lang="ru-RU" sz="2400" b="1" dirty="0" err="1" smtClean="0">
                <a:solidFill>
                  <a:srgbClr val="C00000"/>
                </a:solidFill>
              </a:rPr>
              <a:t>Захмана</a:t>
            </a:r>
            <a:r>
              <a:rPr lang="ru-RU" sz="2400" b="1" dirty="0" smtClean="0">
                <a:solidFill>
                  <a:srgbClr val="C00000"/>
                </a:solidFill>
              </a:rPr>
              <a:t> (</a:t>
            </a:r>
            <a:r>
              <a:rPr lang="en-US" sz="2400" b="1" dirty="0" err="1" smtClean="0">
                <a:solidFill>
                  <a:srgbClr val="C00000"/>
                </a:solidFill>
              </a:rPr>
              <a:t>Zachman</a:t>
            </a:r>
            <a:r>
              <a:rPr lang="en-US" sz="2400" b="1" dirty="0" smtClean="0">
                <a:solidFill>
                  <a:srgbClr val="C00000"/>
                </a:solidFill>
              </a:rPr>
              <a:t> Framework</a:t>
            </a:r>
            <a:r>
              <a:rPr lang="ru-RU" sz="2400" b="1" dirty="0" smtClean="0">
                <a:solidFill>
                  <a:srgbClr val="C00000"/>
                </a:solidFill>
              </a:rPr>
              <a:t>)</a:t>
            </a:r>
            <a:r>
              <a:rPr lang="en-US" sz="2400" b="1" dirty="0" smtClean="0">
                <a:solidFill>
                  <a:srgbClr val="C00000"/>
                </a:solidFill>
              </a:rPr>
              <a:t>.</a:t>
            </a:r>
            <a:endParaRPr lang="ru-RU" sz="2400" b="1" dirty="0">
              <a:solidFill>
                <a:srgbClr val="C0000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93985" y="1869212"/>
            <a:ext cx="504149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Первоначальной целью создания этого инструментария было проектирование и внедрение IT-систем, а впоследствии он был трансформирован для обобщенной работы с организацией.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2205" t="13979" r="3924" b="6774"/>
          <a:stretch/>
        </p:blipFill>
        <p:spPr>
          <a:xfrm>
            <a:off x="123356" y="3263778"/>
            <a:ext cx="5182748" cy="3281516"/>
          </a:xfrm>
          <a:prstGeom prst="rect">
            <a:avLst/>
          </a:prstGeom>
        </p:spPr>
      </p:pic>
      <p:sp>
        <p:nvSpPr>
          <p:cNvPr id="25" name="Семиугольник 24"/>
          <p:cNvSpPr/>
          <p:nvPr/>
        </p:nvSpPr>
        <p:spPr>
          <a:xfrm>
            <a:off x="5560687" y="1267560"/>
            <a:ext cx="566147" cy="548224"/>
          </a:xfrm>
          <a:prstGeom prst="heptagon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</a:rPr>
              <a:t>9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6202446" y="1237874"/>
            <a:ext cx="4911211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sz="2400" b="1" dirty="0">
                <a:solidFill>
                  <a:srgbClr val="C00000"/>
                </a:solidFill>
              </a:rPr>
              <a:t>Семантическая модель </a:t>
            </a:r>
            <a:r>
              <a:rPr lang="ru-RU" sz="2400" b="1" dirty="0" err="1" smtClean="0">
                <a:solidFill>
                  <a:srgbClr val="C00000"/>
                </a:solidFill>
              </a:rPr>
              <a:t>трехмер-ного</a:t>
            </a:r>
            <a:r>
              <a:rPr lang="ru-RU" sz="2400" b="1" dirty="0" smtClean="0">
                <a:solidFill>
                  <a:srgbClr val="C00000"/>
                </a:solidFill>
              </a:rPr>
              <a:t> объекта (SOM). </a:t>
            </a:r>
            <a:endParaRPr lang="ru-RU" sz="2400" b="1" dirty="0">
              <a:solidFill>
                <a:srgbClr val="C0000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406031" y="1996568"/>
            <a:ext cx="351749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dirty="0" smtClean="0"/>
              <a:t>Методика </a:t>
            </a:r>
            <a:r>
              <a:rPr lang="ru-RU" dirty="0"/>
              <a:t>моделирования </a:t>
            </a:r>
            <a:r>
              <a:rPr lang="ru-RU" dirty="0" err="1" smtClean="0"/>
              <a:t>слож-ных</a:t>
            </a:r>
            <a:r>
              <a:rPr lang="ru-RU" dirty="0" smtClean="0"/>
              <a:t> </a:t>
            </a:r>
            <a:r>
              <a:rPr lang="ru-RU" dirty="0"/>
              <a:t>систем. Технология SOM состоит из </a:t>
            </a:r>
            <a:r>
              <a:rPr lang="ru-RU" dirty="0" smtClean="0"/>
              <a:t>3 уровней модели:</a:t>
            </a:r>
            <a:endParaRPr lang="ru-RU" dirty="0"/>
          </a:p>
          <a:p>
            <a:pPr marL="285750" indent="-28575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ru-RU" dirty="0"/>
              <a:t>план предприятия, или </a:t>
            </a:r>
            <a:r>
              <a:rPr lang="ru-RU" dirty="0" err="1" smtClean="0"/>
              <a:t>внеш-няя</a:t>
            </a:r>
            <a:r>
              <a:rPr lang="ru-RU" dirty="0" smtClean="0"/>
              <a:t> </a:t>
            </a:r>
            <a:r>
              <a:rPr lang="ru-RU" dirty="0"/>
              <a:t>перспектива</a:t>
            </a:r>
            <a:r>
              <a:rPr lang="ru-RU" dirty="0" smtClean="0"/>
              <a:t>;</a:t>
            </a:r>
            <a:endParaRPr lang="ru-RU" dirty="0"/>
          </a:p>
          <a:p>
            <a:pPr marL="285750" indent="-28575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ru-RU" dirty="0"/>
              <a:t>модель бизнес-процессов, или внутренняя перспектива</a:t>
            </a:r>
            <a:r>
              <a:rPr lang="ru-RU" dirty="0" smtClean="0"/>
              <a:t>;</a:t>
            </a:r>
            <a:endParaRPr lang="ru-RU" dirty="0"/>
          </a:p>
          <a:p>
            <a:pPr marL="285750" indent="-28575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ru-RU" dirty="0"/>
              <a:t>модель спецификаций </a:t>
            </a:r>
            <a:r>
              <a:rPr lang="ru-RU" dirty="0" err="1" smtClean="0"/>
              <a:t>систе</a:t>
            </a:r>
            <a:r>
              <a:rPr lang="ru-RU" dirty="0" smtClean="0"/>
              <a:t>-мы </a:t>
            </a:r>
            <a:r>
              <a:rPr lang="ru-RU" dirty="0"/>
              <a:t>применения, или </a:t>
            </a:r>
            <a:r>
              <a:rPr lang="ru-RU" dirty="0" smtClean="0"/>
              <a:t>перс-</a:t>
            </a:r>
            <a:r>
              <a:rPr lang="ru-RU" dirty="0" err="1" smtClean="0"/>
              <a:t>пектива</a:t>
            </a:r>
            <a:r>
              <a:rPr lang="ru-RU" dirty="0" smtClean="0"/>
              <a:t> </a:t>
            </a:r>
            <a:r>
              <a:rPr lang="ru-RU" dirty="0"/>
              <a:t>ресурсов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6901" y="2360682"/>
            <a:ext cx="3113445" cy="1722559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5663177" y="4845149"/>
            <a:ext cx="6096000" cy="1692771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just"/>
            <a:r>
              <a:rPr lang="ru-RU" sz="2400" b="1" dirty="0" err="1">
                <a:solidFill>
                  <a:srgbClr val="C00000"/>
                </a:solidFill>
              </a:rPr>
              <a:t>LEADing</a:t>
            </a:r>
            <a:r>
              <a:rPr lang="ru-RU" sz="2400" b="1" dirty="0">
                <a:solidFill>
                  <a:srgbClr val="C00000"/>
                </a:solidFill>
              </a:rPr>
              <a:t> </a:t>
            </a:r>
            <a:r>
              <a:rPr lang="ru-RU" sz="2400" b="1" dirty="0" err="1">
                <a:solidFill>
                  <a:srgbClr val="C00000"/>
                </a:solidFill>
              </a:rPr>
              <a:t>Practice</a:t>
            </a:r>
            <a:r>
              <a:rPr lang="ru-RU" sz="2400" b="1" dirty="0">
                <a:solidFill>
                  <a:srgbClr val="C00000"/>
                </a:solidFill>
              </a:rPr>
              <a:t>. </a:t>
            </a:r>
            <a:r>
              <a:rPr lang="ru-RU" sz="2000" dirty="0"/>
              <a:t>Содержит такие справочные материалы, как библиотеки процессов, бизнес-компетенций, целей, показателей, а также кейсы реального опыта применения на конкретных проектах.</a:t>
            </a:r>
          </a:p>
        </p:txBody>
      </p:sp>
    </p:spTree>
    <p:extLst>
      <p:ext uri="{BB962C8B-B14F-4D97-AF65-F5344CB8AC3E}">
        <p14:creationId xmlns:p14="http://schemas.microsoft.com/office/powerpoint/2010/main" val="337579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341" y="84242"/>
            <a:ext cx="8676517" cy="650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21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>
            <a:off x="186553" y="1569659"/>
            <a:ext cx="4407012" cy="2706644"/>
          </a:xfrm>
          <a:prstGeom prst="roundRect">
            <a:avLst/>
          </a:prstGeom>
          <a:noFill/>
          <a:ln w="3810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ru-RU" sz="2400" dirty="0">
              <a:solidFill>
                <a:prstClr val="black"/>
              </a:solidFill>
            </a:endParaRPr>
          </a:p>
          <a:p>
            <a:pPr algn="ctr">
              <a:lnSpc>
                <a:spcPct val="90000"/>
              </a:lnSpc>
            </a:pPr>
            <a:endParaRPr lang="ru-RU" sz="2400" dirty="0">
              <a:solidFill>
                <a:prstClr val="black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ru-RU" sz="2400" dirty="0">
                <a:solidFill>
                  <a:prstClr val="black"/>
                </a:solidFill>
              </a:rPr>
              <a:t>Набор действий, которые позволяют преобразовать полученные ресурсы в продукт, который обладает полезностью (т.е. удовлетворяет потребности).</a:t>
            </a:r>
          </a:p>
          <a:p>
            <a:pPr algn="ctr">
              <a:lnSpc>
                <a:spcPct val="90000"/>
              </a:lnSpc>
            </a:pPr>
            <a:r>
              <a:rPr lang="ru-RU" sz="2400" b="1" dirty="0">
                <a:solidFill>
                  <a:prstClr val="black"/>
                </a:solidFill>
              </a:rPr>
              <a:t>Определение М. Хаммер, Д. </a:t>
            </a:r>
            <a:r>
              <a:rPr lang="ru-RU" sz="2400" b="1" dirty="0" err="1">
                <a:solidFill>
                  <a:prstClr val="black"/>
                </a:solidFill>
              </a:rPr>
              <a:t>Чампи</a:t>
            </a:r>
            <a:endParaRPr lang="ru-RU" sz="2400" b="1" dirty="0">
              <a:solidFill>
                <a:prstClr val="black"/>
              </a:solidFill>
            </a:endParaRPr>
          </a:p>
          <a:p>
            <a:pPr algn="ctr">
              <a:lnSpc>
                <a:spcPct val="90000"/>
              </a:lnSpc>
            </a:pPr>
            <a:endParaRPr lang="ru-RU" sz="2400" dirty="0">
              <a:solidFill>
                <a:prstClr val="black"/>
              </a:solidFill>
            </a:endParaRPr>
          </a:p>
          <a:p>
            <a:pPr algn="ctr">
              <a:lnSpc>
                <a:spcPct val="90000"/>
              </a:lnSpc>
            </a:pPr>
            <a:endParaRPr lang="ru-RU" sz="2400" dirty="0">
              <a:solidFill>
                <a:prstClr val="black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48641" y="733805"/>
            <a:ext cx="1086473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prstClr val="black"/>
                </a:solidFill>
              </a:rPr>
              <a:t>С</a:t>
            </a:r>
            <a:r>
              <a:rPr lang="ru-RU" sz="3200" dirty="0" smtClean="0">
                <a:solidFill>
                  <a:prstClr val="black"/>
                </a:solidFill>
              </a:rPr>
              <a:t>уществует </a:t>
            </a:r>
            <a:r>
              <a:rPr lang="ru-RU" sz="3200" dirty="0">
                <a:solidFill>
                  <a:prstClr val="black"/>
                </a:solidFill>
              </a:rPr>
              <a:t>несколько трактовок понятия «бизнес-процесс</a:t>
            </a:r>
            <a:r>
              <a:rPr lang="ru-RU" sz="3200" dirty="0" smtClean="0">
                <a:solidFill>
                  <a:prstClr val="black"/>
                </a:solidFill>
              </a:rPr>
              <a:t>» </a:t>
            </a:r>
            <a:endParaRPr lang="ru-RU" sz="3200" dirty="0">
              <a:solidFill>
                <a:prstClr val="black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4681030" y="3950301"/>
            <a:ext cx="4333460" cy="2603308"/>
          </a:xfrm>
          <a:prstGeom prst="roundRect">
            <a:avLst/>
          </a:prstGeom>
          <a:noFill/>
          <a:ln w="3810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prstClr val="black"/>
                </a:solidFill>
              </a:rPr>
              <a:t>Работы, которые взаимосвязаны и в совокупности достигают поставленную цель какой либо системы или структуры.</a:t>
            </a:r>
          </a:p>
          <a:p>
            <a:pPr algn="ctr"/>
            <a:r>
              <a:rPr lang="ru-RU" sz="2400" b="1" dirty="0">
                <a:solidFill>
                  <a:prstClr val="black"/>
                </a:solidFill>
              </a:rPr>
              <a:t>Определение </a:t>
            </a:r>
            <a:r>
              <a:rPr lang="en-US" sz="2400" b="1" dirty="0">
                <a:solidFill>
                  <a:prstClr val="black"/>
                </a:solidFill>
              </a:rPr>
              <a:t>ISO </a:t>
            </a:r>
            <a:r>
              <a:rPr lang="ru-RU" sz="2400" b="1" dirty="0">
                <a:solidFill>
                  <a:prstClr val="black"/>
                </a:solidFill>
              </a:rPr>
              <a:t>9000:2014</a:t>
            </a: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681030" y="1569659"/>
            <a:ext cx="4407012" cy="2286550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ru-RU" sz="2400" dirty="0">
              <a:solidFill>
                <a:prstClr val="black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ru-RU" sz="2400" dirty="0">
                <a:solidFill>
                  <a:prstClr val="black"/>
                </a:solidFill>
              </a:rPr>
              <a:t>Взаимосвязанные друг с другом работы (действия), которые преобразуют вход в выход какой либо системы</a:t>
            </a:r>
          </a:p>
          <a:p>
            <a:pPr algn="ctr">
              <a:lnSpc>
                <a:spcPct val="90000"/>
              </a:lnSpc>
            </a:pPr>
            <a:endParaRPr lang="ru-RU" sz="2400" dirty="0">
              <a:solidFill>
                <a:prstClr val="black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186553" y="4397071"/>
            <a:ext cx="4407012" cy="2156539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ru-RU" sz="2400" dirty="0">
                <a:solidFill>
                  <a:prstClr val="black"/>
                </a:solidFill>
              </a:rPr>
              <a:t>Последовательность операций, которые преобразуют информационно-материальные потоки на входе для получения на выходе ценного полезного для клиента результата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08662" y="160004"/>
            <a:ext cx="10219307" cy="49616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u-RU" sz="3200" dirty="0" smtClean="0"/>
              <a:t>Бизнес процесс как часть бизнес-системы</a:t>
            </a:r>
            <a:endParaRPr lang="ru-RU" sz="3200" dirty="0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9265673" y="1448891"/>
            <a:ext cx="2704653" cy="5217916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2400" dirty="0">
              <a:solidFill>
                <a:prstClr val="black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9315548" y="2294289"/>
            <a:ext cx="2604902" cy="3527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2800" b="1" dirty="0">
                <a:solidFill>
                  <a:prstClr val="black"/>
                </a:solidFill>
              </a:rPr>
              <a:t>Бизнес-система </a:t>
            </a:r>
            <a:r>
              <a:rPr lang="ru-RU" sz="2800" dirty="0">
                <a:solidFill>
                  <a:prstClr val="black"/>
                </a:solidFill>
              </a:rPr>
              <a:t>– </a:t>
            </a:r>
            <a:r>
              <a:rPr lang="ru-RU" sz="2400" dirty="0">
                <a:solidFill>
                  <a:prstClr val="black"/>
                </a:solidFill>
              </a:rPr>
              <a:t>это связанное множество </a:t>
            </a:r>
            <a:r>
              <a:rPr lang="ru-RU" sz="2400" dirty="0" smtClean="0">
                <a:solidFill>
                  <a:prstClr val="black"/>
                </a:solidFill>
              </a:rPr>
              <a:t>бизнес-</a:t>
            </a:r>
            <a:r>
              <a:rPr lang="ru-RU" sz="2400" dirty="0" err="1" smtClean="0">
                <a:solidFill>
                  <a:prstClr val="black"/>
                </a:solidFill>
              </a:rPr>
              <a:t>процес</a:t>
            </a:r>
            <a:r>
              <a:rPr lang="ru-RU" sz="2400" dirty="0" smtClean="0">
                <a:solidFill>
                  <a:prstClr val="black"/>
                </a:solidFill>
              </a:rPr>
              <a:t>-сов</a:t>
            </a:r>
            <a:r>
              <a:rPr lang="ru-RU" sz="2400" dirty="0">
                <a:solidFill>
                  <a:prstClr val="black"/>
                </a:solidFill>
              </a:rPr>
              <a:t>, конечной целью которых является выпуск продукции: товаров, услуг и документов.  </a:t>
            </a:r>
            <a:endParaRPr lang="ru-R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33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/>
        </p:nvSpPr>
        <p:spPr>
          <a:xfrm>
            <a:off x="320633" y="840658"/>
            <a:ext cx="11447813" cy="5914103"/>
          </a:xfrm>
          <a:prstGeom prst="round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1008662" y="160004"/>
            <a:ext cx="10219307" cy="49616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u-RU" sz="3200" dirty="0" smtClean="0"/>
              <a:t>Интерпретация термина «Инжиниринг бизнес-систем»</a:t>
            </a:r>
            <a:endParaRPr lang="ru-RU" sz="32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814073" y="965484"/>
            <a:ext cx="10295909" cy="5789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80000"/>
              </a:lnSpc>
            </a:pPr>
            <a:r>
              <a:rPr lang="ru-RU" sz="3600" b="1" dirty="0" smtClean="0">
                <a:solidFill>
                  <a:srgbClr val="C00000"/>
                </a:solidFill>
              </a:rPr>
              <a:t>Разработка (инжиниринг) бизнес-системы </a:t>
            </a:r>
            <a:r>
              <a:rPr lang="ru-RU" sz="3600" b="1" dirty="0">
                <a:solidFill>
                  <a:srgbClr val="C00000"/>
                </a:solidFill>
              </a:rPr>
              <a:t>организации</a:t>
            </a:r>
            <a:r>
              <a:rPr lang="ru-RU" sz="3600" dirty="0">
                <a:solidFill>
                  <a:srgbClr val="C00000"/>
                </a:solidFill>
              </a:rPr>
              <a:t> </a:t>
            </a:r>
            <a:r>
              <a:rPr lang="ru-RU" sz="3200" b="1" dirty="0">
                <a:solidFill>
                  <a:srgbClr val="C00000"/>
                </a:solidFill>
              </a:rPr>
              <a:t>— </a:t>
            </a:r>
            <a:r>
              <a:rPr lang="ru-RU" sz="3200" b="1" dirty="0" smtClean="0">
                <a:solidFill>
                  <a:srgbClr val="C00000"/>
                </a:solidFill>
              </a:rPr>
              <a:t>это:</a:t>
            </a:r>
          </a:p>
          <a:p>
            <a:pPr algn="just">
              <a:lnSpc>
                <a:spcPct val="80000"/>
              </a:lnSpc>
            </a:pPr>
            <a:endParaRPr lang="ru-RU" sz="1100" dirty="0"/>
          </a:p>
          <a:p>
            <a:pPr algn="just">
              <a:lnSpc>
                <a:spcPct val="80000"/>
              </a:lnSpc>
              <a:spcBef>
                <a:spcPts val="600"/>
              </a:spcBef>
            </a:pPr>
            <a:r>
              <a:rPr lang="ru-RU" sz="3200" b="1" dirty="0" smtClean="0"/>
              <a:t>А</a:t>
            </a:r>
            <a:r>
              <a:rPr lang="ru-RU" sz="2400" b="1" dirty="0" smtClean="0"/>
              <a:t>) </a:t>
            </a:r>
            <a:r>
              <a:rPr lang="ru-RU" sz="2800" b="1" dirty="0"/>
              <a:t>Т</a:t>
            </a:r>
            <a:r>
              <a:rPr lang="ru-RU" sz="2800" b="1" dirty="0" smtClean="0"/>
              <a:t>ехнологии </a:t>
            </a:r>
            <a:r>
              <a:rPr lang="ru-RU" sz="2800" b="1" dirty="0"/>
              <a:t>управления, </a:t>
            </a:r>
            <a:r>
              <a:rPr lang="ru-RU" sz="2400" dirty="0"/>
              <a:t>которые основаны на построении модели предприятия с активным взаимодействием с внешней средой. Модель компании не что иное, как ее организационная структура и действующие бизнес-процессы</a:t>
            </a:r>
            <a:r>
              <a:rPr lang="ru-RU" sz="2400" dirty="0" smtClean="0"/>
              <a:t>.</a:t>
            </a:r>
          </a:p>
          <a:p>
            <a:pPr algn="just">
              <a:lnSpc>
                <a:spcPct val="80000"/>
              </a:lnSpc>
              <a:spcBef>
                <a:spcPts val="600"/>
              </a:spcBef>
            </a:pPr>
            <a:r>
              <a:rPr lang="ru-RU" sz="2800" b="1" dirty="0" smtClean="0"/>
              <a:t>Б) Выбор </a:t>
            </a:r>
            <a:r>
              <a:rPr lang="ru-RU" sz="2800" b="1" dirty="0"/>
              <a:t>структуры управления</a:t>
            </a:r>
            <a:r>
              <a:rPr lang="ru-RU" sz="2400" b="1" dirty="0"/>
              <a:t>, </a:t>
            </a:r>
            <a:r>
              <a:rPr lang="ru-RU" sz="2400" dirty="0"/>
              <a:t>определение числа уровней иерархии, числа подразделений (блоков управления) основной деятельности на каждом уровне иерархии, размеров центрального и линейного аппаратов управления на каждом уровне (количество работников), разделения труда управления между работниками аппарата управления и формирование системы внутренних </a:t>
            </a:r>
            <a:r>
              <a:rPr lang="ru-RU" sz="2400" dirty="0" smtClean="0"/>
              <a:t>связей. </a:t>
            </a:r>
          </a:p>
          <a:p>
            <a:pPr algn="just">
              <a:lnSpc>
                <a:spcPct val="80000"/>
              </a:lnSpc>
              <a:spcBef>
                <a:spcPts val="600"/>
              </a:spcBef>
            </a:pPr>
            <a:r>
              <a:rPr lang="ru-RU" sz="2800" b="1" dirty="0"/>
              <a:t>В) Д</a:t>
            </a:r>
            <a:r>
              <a:rPr lang="ru-RU" sz="2800" b="1" dirty="0" smtClean="0"/>
              <a:t>еятельность </a:t>
            </a:r>
            <a:r>
              <a:rPr lang="ru-RU" sz="2800" b="1" dirty="0"/>
              <a:t>по преобразованию предприятий/организаций, </a:t>
            </a:r>
            <a:r>
              <a:rPr lang="ru-RU" sz="2400" dirty="0"/>
              <a:t>в рамках которой осуществляется интегрированное проектирование, как информационных технологий, так и процессов и структур </a:t>
            </a:r>
            <a:r>
              <a:rPr lang="ru-RU" sz="2400" dirty="0" smtClean="0"/>
              <a:t>предприятия/организации.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37857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8662" y="160004"/>
            <a:ext cx="10219307" cy="4708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u-RU" sz="3000" dirty="0"/>
              <a:t> </a:t>
            </a:r>
            <a:r>
              <a:rPr lang="ru-RU" sz="2800" dirty="0"/>
              <a:t>Интерпретация термина «Инжиниринг бизнес-систем»</a:t>
            </a:r>
          </a:p>
        </p:txBody>
      </p:sp>
      <p:graphicFrame>
        <p:nvGraphicFramePr>
          <p:cNvPr id="3" name="Схема 2"/>
          <p:cNvGraphicFramePr/>
          <p:nvPr>
            <p:extLst>
              <p:ext uri="{D42A27DB-BD31-4B8C-83A1-F6EECF244321}">
                <p14:modId xmlns:p14="http://schemas.microsoft.com/office/powerpoint/2010/main" val="1318773209"/>
              </p:ext>
            </p:extLst>
          </p:nvPr>
        </p:nvGraphicFramePr>
        <p:xfrm>
          <a:off x="834455" y="973775"/>
          <a:ext cx="10567720" cy="5474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591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79165" y="145256"/>
            <a:ext cx="10219307" cy="4708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u-RU" sz="3000" dirty="0" smtClean="0"/>
              <a:t>Ключевая задача инжиниринга бизнес-системы</a:t>
            </a:r>
            <a:endParaRPr lang="ru-RU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37318" t="14408" r="25303" b="23441"/>
          <a:stretch/>
        </p:blipFill>
        <p:spPr>
          <a:xfrm>
            <a:off x="6162558" y="936521"/>
            <a:ext cx="5897620" cy="55158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0220" y="616154"/>
            <a:ext cx="5619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Инжиниринг организации базируется на нескольких ключевых компонентах: </a:t>
            </a:r>
            <a:endParaRPr lang="ru-RU" sz="24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1788" y="2381388"/>
            <a:ext cx="6096000" cy="431195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b="1" dirty="0"/>
              <a:t>ISO/IEC </a:t>
            </a:r>
            <a:r>
              <a:rPr lang="en-US" sz="2400" b="1" dirty="0" smtClean="0"/>
              <a:t>15288:20</a:t>
            </a:r>
            <a:r>
              <a:rPr lang="ru-RU" sz="2400" b="1" dirty="0" smtClean="0"/>
              <a:t>23</a:t>
            </a:r>
            <a:r>
              <a:rPr lang="en-US" sz="2400" b="1" dirty="0" smtClean="0"/>
              <a:t> </a:t>
            </a:r>
            <a:r>
              <a:rPr lang="en-US" sz="2400" b="1" dirty="0"/>
              <a:t>(IEEE </a:t>
            </a:r>
            <a:r>
              <a:rPr lang="en-US" sz="2400" b="1" dirty="0" err="1"/>
              <a:t>Std</a:t>
            </a:r>
            <a:r>
              <a:rPr lang="en-US" sz="2400" b="1" dirty="0"/>
              <a:t> </a:t>
            </a:r>
            <a:r>
              <a:rPr lang="en-US" sz="2400" b="1" dirty="0" smtClean="0"/>
              <a:t>15288-20</a:t>
            </a:r>
            <a:r>
              <a:rPr lang="ru-RU" sz="2400" b="1" dirty="0" smtClean="0"/>
              <a:t>23</a:t>
            </a:r>
            <a:r>
              <a:rPr lang="en-US" sz="2400" b="1" dirty="0" smtClean="0"/>
              <a:t>) </a:t>
            </a:r>
            <a:r>
              <a:rPr lang="en-US" sz="2400" b="1" dirty="0"/>
              <a:t>Systems and </a:t>
            </a:r>
            <a:r>
              <a:rPr lang="en-US" sz="2400" b="1" dirty="0" smtClean="0"/>
              <a:t>software</a:t>
            </a:r>
            <a:r>
              <a:rPr lang="ru-RU" sz="2400" b="1" dirty="0" smtClean="0"/>
              <a:t> </a:t>
            </a:r>
            <a:r>
              <a:rPr lang="en-US" sz="2400" b="1" dirty="0" smtClean="0"/>
              <a:t>engineering </a:t>
            </a:r>
            <a:r>
              <a:rPr lang="en-US" sz="2000" dirty="0"/>
              <a:t>— System life cycle processes («</a:t>
            </a:r>
            <a:r>
              <a:rPr lang="ru-RU" sz="2000" dirty="0"/>
              <a:t>Системная и </a:t>
            </a:r>
            <a:r>
              <a:rPr lang="ru-RU" sz="2000" dirty="0" smtClean="0"/>
              <a:t>программная инженерия</a:t>
            </a:r>
            <a:r>
              <a:rPr lang="ru-RU" sz="2000" dirty="0"/>
              <a:t>. — Процессы жизненного цикла системы»).</a:t>
            </a:r>
          </a:p>
          <a:p>
            <a:pPr marL="285750" indent="-285750" algn="just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b="1" dirty="0"/>
              <a:t>ISO/IEC/IEEE </a:t>
            </a:r>
            <a:r>
              <a:rPr lang="en-US" sz="2400" b="1" dirty="0" smtClean="0"/>
              <a:t>42010:20</a:t>
            </a:r>
            <a:r>
              <a:rPr lang="ru-RU" sz="2400" b="1" dirty="0" smtClean="0"/>
              <a:t>22</a:t>
            </a:r>
            <a:r>
              <a:rPr lang="en-US" sz="2400" b="1" dirty="0" smtClean="0"/>
              <a:t>(E</a:t>
            </a:r>
            <a:r>
              <a:rPr lang="en-US" sz="2400" b="1" dirty="0"/>
              <a:t>) — Systems and software engineering </a:t>
            </a:r>
            <a:r>
              <a:rPr lang="en-US" sz="2000" dirty="0" smtClean="0"/>
              <a:t>—</a:t>
            </a:r>
            <a:r>
              <a:rPr lang="ru-RU" sz="2000" dirty="0" smtClean="0"/>
              <a:t> </a:t>
            </a:r>
            <a:r>
              <a:rPr lang="en-US" sz="2000" dirty="0" smtClean="0"/>
              <a:t>Architecture </a:t>
            </a:r>
            <a:r>
              <a:rPr lang="en-US" sz="2000" dirty="0"/>
              <a:t>description («</a:t>
            </a:r>
            <a:r>
              <a:rPr lang="ru-RU" sz="2000" dirty="0"/>
              <a:t>Системная и программная инженерия»)</a:t>
            </a:r>
          </a:p>
          <a:p>
            <a:pPr marL="285750" indent="-285750" algn="just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b="1" dirty="0"/>
              <a:t>ISO </a:t>
            </a:r>
            <a:r>
              <a:rPr lang="en-US" sz="2400" b="1" dirty="0" smtClean="0"/>
              <a:t>15704-20</a:t>
            </a:r>
            <a:r>
              <a:rPr lang="ru-RU" sz="2400" b="1" dirty="0" smtClean="0"/>
              <a:t>22</a:t>
            </a:r>
            <a:r>
              <a:rPr lang="en-US" sz="2400" b="1" dirty="0" smtClean="0"/>
              <a:t> </a:t>
            </a:r>
            <a:r>
              <a:rPr lang="en-US" sz="2000" dirty="0"/>
              <a:t>Industrial automation systems — Requirements </a:t>
            </a:r>
            <a:r>
              <a:rPr lang="en-US" sz="2000" dirty="0" smtClean="0"/>
              <a:t>for</a:t>
            </a:r>
            <a:r>
              <a:rPr lang="ru-RU" sz="2000" dirty="0" smtClean="0"/>
              <a:t> </a:t>
            </a:r>
            <a:r>
              <a:rPr lang="en-US" sz="2000" dirty="0" smtClean="0"/>
              <a:t>enterprise-reference </a:t>
            </a:r>
            <a:r>
              <a:rPr lang="en-US" sz="2000" dirty="0"/>
              <a:t>architectures and methodologies. («</a:t>
            </a:r>
            <a:r>
              <a:rPr lang="ru-RU" sz="2000" dirty="0"/>
              <a:t>Системы </a:t>
            </a:r>
            <a:r>
              <a:rPr lang="ru-RU" sz="2000" dirty="0" smtClean="0"/>
              <a:t>промышленной автоматизации</a:t>
            </a:r>
            <a:r>
              <a:rPr lang="ru-RU" sz="2000" dirty="0"/>
              <a:t>. Требования к эталонным архитектурам предприятия </a:t>
            </a:r>
            <a:r>
              <a:rPr lang="ru-RU" sz="2000" dirty="0" smtClean="0"/>
              <a:t>и методологиям</a:t>
            </a:r>
            <a:r>
              <a:rPr lang="ru-RU" sz="2000" dirty="0"/>
              <a:t>»).</a:t>
            </a:r>
          </a:p>
          <a:p>
            <a:pPr marL="285750" indent="-285750" algn="just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b="1" dirty="0"/>
              <a:t>ISO </a:t>
            </a:r>
            <a:r>
              <a:rPr lang="en-US" sz="2400" b="1" dirty="0" smtClean="0"/>
              <a:t>9000:20</a:t>
            </a:r>
            <a:r>
              <a:rPr lang="ru-RU" sz="2400" b="1" dirty="0" smtClean="0"/>
              <a:t>1</a:t>
            </a:r>
            <a:r>
              <a:rPr lang="en-US" sz="2400" b="1" dirty="0" smtClean="0"/>
              <a:t>5</a:t>
            </a:r>
            <a:r>
              <a:rPr lang="en-US" sz="2400" b="1" dirty="0"/>
              <a:t>. </a:t>
            </a:r>
            <a:r>
              <a:rPr lang="ru-RU" sz="2000" dirty="0"/>
              <a:t>Системы менеджмента качества. Основные положения </a:t>
            </a:r>
            <a:r>
              <a:rPr lang="ru-RU" sz="2000" dirty="0" smtClean="0"/>
              <a:t>словарь</a:t>
            </a:r>
            <a:endParaRPr lang="ru-RU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419195" y="1426837"/>
            <a:ext cx="5611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b="1" dirty="0" smtClean="0">
                <a:solidFill>
                  <a:srgbClr val="C00000"/>
                </a:solidFill>
              </a:rPr>
              <a:t>1. Группа стандартов, определяющие работу по инжинирингу:  </a:t>
            </a:r>
            <a:endParaRPr lang="ru-RU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93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79165" y="93638"/>
            <a:ext cx="10219307" cy="4708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u-RU" sz="3000" dirty="0" smtClean="0"/>
              <a:t>Ключевая задача инжиниринга бизнес-системы</a:t>
            </a:r>
            <a:endParaRPr lang="ru-RU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37318" t="14408" r="25303" b="23441"/>
          <a:stretch/>
        </p:blipFill>
        <p:spPr>
          <a:xfrm>
            <a:off x="191198" y="1086458"/>
            <a:ext cx="5897620" cy="55158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7723" y="519696"/>
            <a:ext cx="11779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rgbClr val="C00000"/>
                </a:solidFill>
              </a:rPr>
              <a:t>Инжиниринг организации базируется на нескольких ключевых компонентах: </a:t>
            </a:r>
            <a:endParaRPr lang="ru-RU" sz="2400" b="1" dirty="0">
              <a:solidFill>
                <a:srgbClr val="C00000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189406" y="1028250"/>
            <a:ext cx="5801033" cy="55307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Bef>
                <a:spcPts val="600"/>
              </a:spcBef>
            </a:pPr>
            <a:r>
              <a:rPr lang="ru-RU" sz="2400" b="1" dirty="0" smtClean="0">
                <a:solidFill>
                  <a:srgbClr val="C00000"/>
                </a:solidFill>
              </a:rPr>
              <a:t>2. Предприятие</a:t>
            </a:r>
            <a:r>
              <a:rPr lang="ru-RU" dirty="0" smtClean="0">
                <a:solidFill>
                  <a:srgbClr val="C00000"/>
                </a:solidFill>
              </a:rPr>
              <a:t> </a:t>
            </a:r>
            <a:r>
              <a:rPr lang="ru-RU" sz="2000" dirty="0"/>
              <a:t>— одна или несколько организаций, </a:t>
            </a:r>
            <a:r>
              <a:rPr lang="ru-RU" sz="2000" dirty="0" smtClean="0"/>
              <a:t>разделяющих определенную </a:t>
            </a:r>
            <a:r>
              <a:rPr lang="ru-RU" sz="2000" dirty="0"/>
              <a:t>миссию, цели и задачи для получения выхода (результата) в </a:t>
            </a:r>
            <a:r>
              <a:rPr lang="ru-RU" sz="2000" dirty="0" smtClean="0"/>
              <a:t>виде продукции </a:t>
            </a:r>
            <a:r>
              <a:rPr lang="ru-RU" sz="2000" dirty="0"/>
              <a:t>и услуг (ISO </a:t>
            </a:r>
            <a:r>
              <a:rPr lang="ru-RU" sz="2000" dirty="0" smtClean="0"/>
              <a:t>15704:2015)</a:t>
            </a:r>
          </a:p>
          <a:p>
            <a:pPr algn="just">
              <a:lnSpc>
                <a:spcPct val="90000"/>
              </a:lnSpc>
              <a:spcBef>
                <a:spcPts val="600"/>
              </a:spcBef>
            </a:pPr>
            <a:r>
              <a:rPr lang="ru-RU" sz="2400" b="1" dirty="0" smtClean="0">
                <a:solidFill>
                  <a:srgbClr val="C00000"/>
                </a:solidFill>
              </a:rPr>
              <a:t>3. Организация </a:t>
            </a:r>
            <a:r>
              <a:rPr lang="ru-RU" sz="2000" dirty="0"/>
              <a:t>— лицо или группа людей, и оборудование, здания </a:t>
            </a:r>
            <a:r>
              <a:rPr lang="ru-RU" sz="2000" dirty="0" smtClean="0"/>
              <a:t>и сооружения</a:t>
            </a:r>
            <a:r>
              <a:rPr lang="ru-RU" sz="2000" dirty="0"/>
              <a:t>, с распределением ответственности, полномочий и </a:t>
            </a:r>
            <a:r>
              <a:rPr lang="ru-RU" sz="2000" dirty="0" smtClean="0"/>
              <a:t>отношений.</a:t>
            </a:r>
          </a:p>
          <a:p>
            <a:pPr algn="just">
              <a:lnSpc>
                <a:spcPct val="90000"/>
              </a:lnSpc>
              <a:spcBef>
                <a:spcPts val="600"/>
              </a:spcBef>
            </a:pPr>
            <a:r>
              <a:rPr lang="ru-RU" sz="2400" b="1" dirty="0" smtClean="0">
                <a:solidFill>
                  <a:srgbClr val="C00000"/>
                </a:solidFill>
              </a:rPr>
              <a:t>4. Архитектурное </a:t>
            </a:r>
            <a:r>
              <a:rPr lang="ru-RU" sz="2400" b="1" dirty="0">
                <a:solidFill>
                  <a:srgbClr val="C00000"/>
                </a:solidFill>
              </a:rPr>
              <a:t>проектирование </a:t>
            </a:r>
            <a:r>
              <a:rPr lang="ru-RU" sz="2000" dirty="0"/>
              <a:t>— деятельность по </a:t>
            </a:r>
            <a:r>
              <a:rPr lang="ru-RU" sz="2000" dirty="0" smtClean="0"/>
              <a:t>осмыслению, определению</a:t>
            </a:r>
            <a:r>
              <a:rPr lang="ru-RU" sz="2000" dirty="0"/>
              <a:t>, выражению, документированию, сертификации </a:t>
            </a:r>
            <a:r>
              <a:rPr lang="ru-RU" sz="2000" dirty="0" smtClean="0"/>
              <a:t>надлежащей реализации</a:t>
            </a:r>
            <a:r>
              <a:rPr lang="ru-RU" sz="2000" dirty="0"/>
              <a:t>, поддержке, </a:t>
            </a:r>
            <a:r>
              <a:rPr lang="ru-RU" sz="2000" dirty="0" smtClean="0"/>
              <a:t>совершен-</a:t>
            </a:r>
            <a:r>
              <a:rPr lang="ru-RU" sz="2000" dirty="0" err="1" smtClean="0"/>
              <a:t>ствованию</a:t>
            </a:r>
            <a:r>
              <a:rPr lang="ru-RU" sz="2000" dirty="0" smtClean="0"/>
              <a:t> </a:t>
            </a:r>
            <a:r>
              <a:rPr lang="ru-RU" sz="2000" dirty="0"/>
              <a:t>архитектуры на протяжении </a:t>
            </a:r>
            <a:r>
              <a:rPr lang="ru-RU" sz="2000" dirty="0" smtClean="0"/>
              <a:t>всего жизненного </a:t>
            </a:r>
            <a:r>
              <a:rPr lang="ru-RU" sz="2000" dirty="0"/>
              <a:t>цикла </a:t>
            </a:r>
            <a:r>
              <a:rPr lang="ru-RU" sz="2000" dirty="0" smtClean="0"/>
              <a:t>системы.</a:t>
            </a:r>
          </a:p>
          <a:p>
            <a:pPr algn="just">
              <a:lnSpc>
                <a:spcPct val="90000"/>
              </a:lnSpc>
              <a:spcBef>
                <a:spcPts val="600"/>
              </a:spcBef>
            </a:pPr>
            <a:r>
              <a:rPr lang="ru-RU" sz="2400" b="1" dirty="0" smtClean="0">
                <a:solidFill>
                  <a:srgbClr val="C00000"/>
                </a:solidFill>
              </a:rPr>
              <a:t>5. Архитектурное </a:t>
            </a:r>
            <a:r>
              <a:rPr lang="ru-RU" sz="2400" b="1" dirty="0">
                <a:solidFill>
                  <a:srgbClr val="C00000"/>
                </a:solidFill>
              </a:rPr>
              <a:t>описание </a:t>
            </a:r>
            <a:r>
              <a:rPr lang="ru-RU" sz="2000" dirty="0"/>
              <a:t>— рабочий продукт, используемый </a:t>
            </a:r>
            <a:r>
              <a:rPr lang="ru-RU" sz="2000" dirty="0" smtClean="0"/>
              <a:t>для выражения </a:t>
            </a:r>
            <a:r>
              <a:rPr lang="ru-RU" sz="2000" dirty="0"/>
              <a:t>архитектуры. </a:t>
            </a:r>
          </a:p>
        </p:txBody>
      </p:sp>
    </p:spTree>
    <p:extLst>
      <p:ext uri="{BB962C8B-B14F-4D97-AF65-F5344CB8AC3E}">
        <p14:creationId xmlns:p14="http://schemas.microsoft.com/office/powerpoint/2010/main" val="306020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79165" y="93638"/>
            <a:ext cx="10219307" cy="4708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u-RU" sz="3000" dirty="0" smtClean="0"/>
              <a:t>Ключевая задача инжиниринга бизнес-системы</a:t>
            </a:r>
            <a:endParaRPr lang="ru-RU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37318" t="14408" r="25303" b="23441"/>
          <a:stretch/>
        </p:blipFill>
        <p:spPr>
          <a:xfrm>
            <a:off x="6294380" y="1101206"/>
            <a:ext cx="5897620" cy="55158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7723" y="519696"/>
            <a:ext cx="11779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Инжиниринг организации базируется на нескольких ключевых компонентах: </a:t>
            </a:r>
            <a:endParaRPr lang="ru-RU" sz="24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258289" y="1167573"/>
            <a:ext cx="5830529" cy="5244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sz="2400" b="1" dirty="0" smtClean="0">
                <a:solidFill>
                  <a:srgbClr val="C00000"/>
                </a:solidFill>
              </a:rPr>
              <a:t>6. Заинтересованная </a:t>
            </a:r>
            <a:r>
              <a:rPr lang="ru-RU" sz="2400" b="1" dirty="0">
                <a:solidFill>
                  <a:srgbClr val="C00000"/>
                </a:solidFill>
              </a:rPr>
              <a:t>сторона</a:t>
            </a:r>
            <a:r>
              <a:rPr lang="ru-RU" sz="2000" b="1" dirty="0"/>
              <a:t> </a:t>
            </a:r>
            <a:r>
              <a:rPr lang="ru-RU" sz="2000" dirty="0"/>
              <a:t>— человек или организация, имеющие </a:t>
            </a:r>
            <a:r>
              <a:rPr lang="ru-RU" sz="2000" dirty="0" smtClean="0"/>
              <a:t>право, долю</a:t>
            </a:r>
            <a:r>
              <a:rPr lang="ru-RU" sz="2000" dirty="0"/>
              <a:t>, требование или интерес в отношении </a:t>
            </a:r>
            <a:r>
              <a:rPr lang="ru-RU" sz="2000" dirty="0" smtClean="0"/>
              <a:t>системы, соответствующих </a:t>
            </a:r>
            <a:r>
              <a:rPr lang="ru-RU" sz="2000" dirty="0"/>
              <a:t>их нуждам и ожиданиям. </a:t>
            </a:r>
            <a:endParaRPr lang="ru-RU" sz="2000" dirty="0" smtClean="0"/>
          </a:p>
          <a:p>
            <a:pPr marL="342900" indent="-3429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 каждой системы </a:t>
            </a:r>
            <a:r>
              <a:rPr lang="ru-RU" sz="2000" dirty="0"/>
              <a:t>есть одна </a:t>
            </a:r>
            <a:r>
              <a:rPr lang="ru-RU" sz="2000" dirty="0" smtClean="0"/>
              <a:t>или более </a:t>
            </a:r>
            <a:r>
              <a:rPr lang="ru-RU" sz="2000" dirty="0"/>
              <a:t>заинтересованных сторон. </a:t>
            </a:r>
            <a:endParaRPr lang="ru-RU" sz="2000" dirty="0" smtClean="0"/>
          </a:p>
          <a:p>
            <a:pPr marL="342900" indent="-3429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Каждая </a:t>
            </a:r>
            <a:r>
              <a:rPr lang="ru-RU" sz="2000" dirty="0"/>
              <a:t>заинтересованная сторона </a:t>
            </a:r>
            <a:r>
              <a:rPr lang="ru-RU" sz="2000" dirty="0" smtClean="0"/>
              <a:t>имеет </a:t>
            </a:r>
            <a:r>
              <a:rPr lang="ru-RU" sz="2000" dirty="0"/>
              <a:t>участие в системе или интересы в связи с </a:t>
            </a:r>
            <a:r>
              <a:rPr lang="ru-RU" sz="2000" dirty="0" smtClean="0"/>
              <a:t>ней.</a:t>
            </a:r>
          </a:p>
          <a:p>
            <a:pPr algn="just">
              <a:lnSpc>
                <a:spcPct val="90000"/>
              </a:lnSpc>
            </a:pPr>
            <a:endParaRPr lang="ru-RU" sz="2000" dirty="0"/>
          </a:p>
          <a:p>
            <a:pPr algn="just">
              <a:lnSpc>
                <a:spcPct val="90000"/>
              </a:lnSpc>
            </a:pPr>
            <a:r>
              <a:rPr lang="ru-RU" sz="2400" b="1" dirty="0" smtClean="0">
                <a:solidFill>
                  <a:srgbClr val="C00000"/>
                </a:solidFill>
              </a:rPr>
              <a:t>7. Интересы </a:t>
            </a:r>
            <a:r>
              <a:rPr lang="ru-RU" sz="2000" dirty="0" smtClean="0"/>
              <a:t>—заинтересованности</a:t>
            </a:r>
            <a:r>
              <a:rPr lang="ru-RU" sz="2000" dirty="0"/>
              <a:t>, которые относятся </a:t>
            </a:r>
            <a:r>
              <a:rPr lang="ru-RU" sz="2000" dirty="0" smtClean="0"/>
              <a:t>к разработке </a:t>
            </a:r>
            <a:r>
              <a:rPr lang="ru-RU" sz="2000" dirty="0"/>
              <a:t>системы, ее </a:t>
            </a:r>
            <a:r>
              <a:rPr lang="ru-RU" sz="2000" dirty="0" smtClean="0"/>
              <a:t>эксплуатации, иным </a:t>
            </a:r>
            <a:r>
              <a:rPr lang="ru-RU" sz="2000" dirty="0"/>
              <a:t>аспектам, </a:t>
            </a:r>
            <a:r>
              <a:rPr lang="ru-RU" sz="2000" dirty="0" smtClean="0"/>
              <a:t>важным </a:t>
            </a:r>
            <a:r>
              <a:rPr lang="ru-RU" sz="2000" dirty="0"/>
              <a:t>для одной или более заинтересованных сторон. </a:t>
            </a:r>
            <a:r>
              <a:rPr lang="ru-RU" sz="2000" dirty="0" smtClean="0"/>
              <a:t>Интересы включают: производительность, надежность</a:t>
            </a:r>
            <a:r>
              <a:rPr lang="ru-RU" sz="2000" dirty="0"/>
              <a:t>, защиту, </a:t>
            </a:r>
            <a:r>
              <a:rPr lang="ru-RU" sz="2000" dirty="0" smtClean="0"/>
              <a:t>распре-</a:t>
            </a:r>
            <a:r>
              <a:rPr lang="ru-RU" sz="2000" dirty="0" err="1" smtClean="0"/>
              <a:t>деленность</a:t>
            </a:r>
            <a:r>
              <a:rPr lang="ru-RU" sz="2000" dirty="0" smtClean="0"/>
              <a:t> </a:t>
            </a:r>
            <a:r>
              <a:rPr lang="ru-RU" sz="2000" dirty="0"/>
              <a:t>и способность к эволюции</a:t>
            </a:r>
            <a:r>
              <a:rPr lang="ru-RU" sz="2000" dirty="0" smtClean="0"/>
              <a:t>.</a:t>
            </a:r>
          </a:p>
          <a:p>
            <a:pPr algn="just">
              <a:lnSpc>
                <a:spcPct val="90000"/>
              </a:lnSpc>
            </a:pPr>
            <a:endParaRPr lang="ru-RU" sz="2000" dirty="0"/>
          </a:p>
          <a:p>
            <a:pPr algn="just">
              <a:lnSpc>
                <a:spcPct val="90000"/>
              </a:lnSpc>
            </a:pPr>
            <a:r>
              <a:rPr lang="ru-RU" sz="2400" b="1" dirty="0" smtClean="0">
                <a:solidFill>
                  <a:srgbClr val="C00000"/>
                </a:solidFill>
              </a:rPr>
              <a:t>8. Представление </a:t>
            </a:r>
            <a:r>
              <a:rPr lang="ru-RU" sz="2000" dirty="0"/>
              <a:t>— описание системы в целом с точки зрения </a:t>
            </a:r>
            <a:r>
              <a:rPr lang="ru-RU" sz="2000" dirty="0" smtClean="0"/>
              <a:t>связанного набора интересов.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91420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Скругленный прямоугольник 14"/>
          <p:cNvSpPr/>
          <p:nvPr/>
        </p:nvSpPr>
        <p:spPr>
          <a:xfrm>
            <a:off x="9190702" y="2843099"/>
            <a:ext cx="2920181" cy="3819833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6193705" y="2806392"/>
            <a:ext cx="2920181" cy="3819833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3197325" y="2806393"/>
            <a:ext cx="2920181" cy="3819833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701969" y="632003"/>
            <a:ext cx="10927134" cy="206695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979165" y="93638"/>
            <a:ext cx="10219307" cy="4708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u-RU" sz="3000" dirty="0" smtClean="0"/>
              <a:t>Категории и типы инжиниринга сложных систем</a:t>
            </a:r>
            <a:endParaRPr lang="ru-RU" sz="28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900271" y="705746"/>
            <a:ext cx="10377093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sz="2600" b="1" dirty="0"/>
              <a:t>П</a:t>
            </a:r>
            <a:r>
              <a:rPr lang="ru-RU" sz="2600" b="1" dirty="0" smtClean="0"/>
              <a:t>редметом </a:t>
            </a:r>
            <a:r>
              <a:rPr lang="ru-RU" sz="2600" b="1" dirty="0"/>
              <a:t>инжиниринга </a:t>
            </a:r>
            <a:r>
              <a:rPr lang="ru-RU" sz="2600" dirty="0"/>
              <a:t>является не </a:t>
            </a:r>
            <a:r>
              <a:rPr lang="ru-RU" sz="2600" dirty="0" smtClean="0"/>
              <a:t>продукция, </a:t>
            </a:r>
            <a:r>
              <a:rPr lang="ru-RU" sz="2600" dirty="0"/>
              <a:t>не проектирование и не производство продукции, </a:t>
            </a:r>
            <a:r>
              <a:rPr lang="ru-RU" sz="2600" dirty="0" smtClean="0"/>
              <a:t>а интеллектуальный </a:t>
            </a:r>
            <a:r>
              <a:rPr lang="ru-RU" sz="2600" dirty="0"/>
              <a:t>процесс решения творческих (инженерных) </a:t>
            </a:r>
            <a:r>
              <a:rPr lang="ru-RU" sz="2600" dirty="0" smtClean="0"/>
              <a:t>задач, связанных </a:t>
            </a:r>
            <a:r>
              <a:rPr lang="ru-RU" sz="2600" dirty="0"/>
              <a:t>с проектированием и организацией процессов </a:t>
            </a:r>
            <a:r>
              <a:rPr lang="ru-RU" sz="2600" dirty="0" smtClean="0"/>
              <a:t>производства продукции </a:t>
            </a:r>
            <a:r>
              <a:rPr lang="ru-RU" sz="2600" dirty="0"/>
              <a:t>(выполнения работ, оказания услуг)».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2139" y="4023810"/>
            <a:ext cx="26975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/>
              <a:t>Типы современного инжиниринга:</a:t>
            </a:r>
            <a:endParaRPr lang="ru-RU" sz="2800" b="1" dirty="0"/>
          </a:p>
        </p:txBody>
      </p:sp>
      <p:sp>
        <p:nvSpPr>
          <p:cNvPr id="9" name="Пятиугольник 8"/>
          <p:cNvSpPr/>
          <p:nvPr/>
        </p:nvSpPr>
        <p:spPr>
          <a:xfrm>
            <a:off x="218955" y="3673211"/>
            <a:ext cx="2978369" cy="2159607"/>
          </a:xfrm>
          <a:prstGeom prst="homePlate">
            <a:avLst>
              <a:gd name="adj" fmla="val 33951"/>
            </a:avLst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312853" y="2846275"/>
            <a:ext cx="268912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/>
              <a:t>1.Комплексный </a:t>
            </a:r>
            <a:r>
              <a:rPr lang="ru-RU" sz="2400" b="1" dirty="0"/>
              <a:t>инжиниринг </a:t>
            </a:r>
            <a:r>
              <a:rPr lang="ru-RU" b="1" dirty="0"/>
              <a:t>– </a:t>
            </a:r>
            <a:r>
              <a:rPr lang="ru-RU" dirty="0"/>
              <a:t>включает полный комплекс услуг </a:t>
            </a:r>
            <a:r>
              <a:rPr lang="ru-RU" dirty="0" smtClean="0"/>
              <a:t>по обоснованию</a:t>
            </a:r>
            <a:r>
              <a:rPr lang="ru-RU" dirty="0"/>
              <a:t>, разработке и реализации проекта, включая поставку объектов</a:t>
            </a:r>
          </a:p>
          <a:p>
            <a:pPr algn="ctr"/>
            <a:r>
              <a:rPr lang="ru-RU" dirty="0"/>
              <a:t>интеллектуальной собственности, оборудования и сдачу объекта под ключ. 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6429678" y="3055560"/>
            <a:ext cx="2448233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/>
              <a:t>2.Строительный </a:t>
            </a:r>
            <a:r>
              <a:rPr lang="ru-RU" sz="2400" b="1" dirty="0"/>
              <a:t>инжиниринг </a:t>
            </a:r>
            <a:r>
              <a:rPr lang="ru-RU" sz="2400" b="1" dirty="0" smtClean="0"/>
              <a:t>–</a:t>
            </a:r>
            <a:r>
              <a:rPr lang="ru-RU" sz="2000" dirty="0" smtClean="0"/>
              <a:t>комплекс </a:t>
            </a:r>
            <a:r>
              <a:rPr lang="ru-RU" sz="2000" dirty="0"/>
              <a:t>услуг </a:t>
            </a:r>
            <a:r>
              <a:rPr lang="ru-RU" sz="2000" dirty="0" smtClean="0"/>
              <a:t>по строительству </a:t>
            </a:r>
            <a:r>
              <a:rPr lang="ru-RU" sz="2000" dirty="0"/>
              <a:t>промышленного объекта. Тождественным понятием являются</a:t>
            </a:r>
          </a:p>
          <a:p>
            <a:pPr algn="ctr"/>
            <a:r>
              <a:rPr lang="ru-RU" sz="2000" dirty="0"/>
              <a:t>инженерные услуги в строительстве. 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9466005" y="3147893"/>
            <a:ext cx="2251589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/>
              <a:t>3.Эксплуатационный </a:t>
            </a:r>
            <a:r>
              <a:rPr lang="ru-RU" sz="2400" b="1" dirty="0" err="1" smtClean="0"/>
              <a:t>инжини</a:t>
            </a:r>
            <a:r>
              <a:rPr lang="ru-RU" sz="2400" b="1" dirty="0" smtClean="0"/>
              <a:t>-ринг – </a:t>
            </a:r>
            <a:r>
              <a:rPr lang="ru-RU" sz="2000" dirty="0" smtClean="0"/>
              <a:t>инженер-</a:t>
            </a:r>
            <a:r>
              <a:rPr lang="ru-RU" sz="2000" dirty="0" err="1" smtClean="0"/>
              <a:t>ные</a:t>
            </a:r>
            <a:r>
              <a:rPr lang="ru-RU" sz="2000" dirty="0" smtClean="0"/>
              <a:t> услуги по совершенство-</a:t>
            </a:r>
            <a:r>
              <a:rPr lang="ru-RU" sz="2000" dirty="0" err="1" smtClean="0"/>
              <a:t>ванию</a:t>
            </a:r>
            <a:r>
              <a:rPr lang="ru-RU" sz="2000" dirty="0" smtClean="0"/>
              <a:t> </a:t>
            </a:r>
            <a:r>
              <a:rPr lang="ru-RU" sz="2000" dirty="0" err="1" smtClean="0"/>
              <a:t>производ-ственного</a:t>
            </a:r>
            <a:r>
              <a:rPr lang="ru-RU" sz="2000" dirty="0" smtClean="0"/>
              <a:t> процесса на существующем объекте. 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73375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79165" y="93638"/>
            <a:ext cx="10219307" cy="4708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u-RU" sz="3000" dirty="0" smtClean="0"/>
              <a:t>Категории и типы инжиниринга сложных систем</a:t>
            </a:r>
            <a:endParaRPr lang="ru-RU" sz="2800" dirty="0"/>
          </a:p>
        </p:txBody>
      </p:sp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2293025635"/>
              </p:ext>
            </p:extLst>
          </p:nvPr>
        </p:nvGraphicFramePr>
        <p:xfrm>
          <a:off x="667774" y="741516"/>
          <a:ext cx="10976078" cy="37198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Скругленный прямоугольник 16"/>
          <p:cNvSpPr/>
          <p:nvPr/>
        </p:nvSpPr>
        <p:spPr>
          <a:xfrm>
            <a:off x="564738" y="4556934"/>
            <a:ext cx="10916882" cy="2061600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054936" y="4587460"/>
            <a:ext cx="1006776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b="1" dirty="0" smtClean="0"/>
              <a:t>7. Финансовый инжиниринг - </a:t>
            </a:r>
            <a:r>
              <a:rPr lang="ru-RU" sz="2000" dirty="0" smtClean="0"/>
              <a:t>заключается </a:t>
            </a:r>
            <a:r>
              <a:rPr lang="ru-RU" sz="2000" dirty="0"/>
              <a:t>в </a:t>
            </a:r>
            <a:r>
              <a:rPr lang="ru-RU" sz="2000" dirty="0" smtClean="0"/>
              <a:t>разработке планов развития, определении показателей на ближайшие </a:t>
            </a:r>
            <a:r>
              <a:rPr lang="ru-RU" sz="2000" dirty="0"/>
              <a:t>периоды времени (на ближайший месяц, год), </a:t>
            </a:r>
            <a:r>
              <a:rPr lang="ru-RU" sz="2000" dirty="0" smtClean="0"/>
              <a:t>обосновании дополнительных </a:t>
            </a:r>
            <a:r>
              <a:rPr lang="ru-RU" sz="2000" dirty="0"/>
              <a:t>расходов на новое оборудование, обеспечении. </a:t>
            </a:r>
            <a:r>
              <a:rPr lang="ru-RU" sz="2000" dirty="0" smtClean="0"/>
              <a:t>Инжиниринг постоянно </a:t>
            </a:r>
            <a:r>
              <a:rPr lang="ru-RU" sz="2000" dirty="0"/>
              <a:t>наблюдает и анализирует все параметры </a:t>
            </a:r>
            <a:r>
              <a:rPr lang="ru-RU" sz="2000" dirty="0" smtClean="0"/>
              <a:t>производственного процесса</a:t>
            </a:r>
            <a:r>
              <a:rPr lang="ru-RU" sz="2000" dirty="0"/>
              <a:t>, осуществляет финансово-технический надзор над всеми</a:t>
            </a:r>
          </a:p>
          <a:p>
            <a:pPr algn="just"/>
            <a:r>
              <a:rPr lang="ru-RU" sz="2000" dirty="0"/>
              <a:t>технологическими </a:t>
            </a:r>
            <a:r>
              <a:rPr lang="ru-RU" sz="2000" dirty="0" smtClean="0"/>
              <a:t>процессами.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72189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Николаенко_ААИ-2015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Другая 1">
      <a:majorFont>
        <a:latin typeface="Gilroy SemiBold"/>
        <a:ea typeface=""/>
        <a:cs typeface=""/>
      </a:majorFont>
      <a:minorFont>
        <a:latin typeface="Gilroy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3795</TotalTime>
  <Words>1828</Words>
  <Application>Microsoft Office PowerPoint</Application>
  <PresentationFormat>Широкоэкранный</PresentationFormat>
  <Paragraphs>169</Paragraphs>
  <Slides>19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Gilroy</vt:lpstr>
      <vt:lpstr>Gilroy SemiBold</vt:lpstr>
      <vt:lpstr>Тема Office</vt:lpstr>
      <vt:lpstr>Николаенко_ААИ-2015</vt:lpstr>
      <vt:lpstr>1_Тема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Теоретико-методологический раздел. Включает: - формулировку и обоснование проблемы исследования; - постановку цели и задач исследования; - определение объекта и предмета исследования; - логический анализ основных понятий («интерпретация» и «операционализация»);   Методический раздел. Включает: - выбор стратегии исследования (стратегический план исследования); - выбора методов сбора, обработки и анализа данных.   Организационный (процедурный) раздел состоит из: - рабочего плана исследования (распределение временных, трудовых и финансовых ресурсов); - вспомогательных документов.</dc:title>
  <dc:creator>Алексей Красноцветов</dc:creator>
  <cp:lastModifiedBy>Учетная запись Майкрософт</cp:lastModifiedBy>
  <cp:revision>539</cp:revision>
  <dcterms:created xsi:type="dcterms:W3CDTF">2018-12-08T19:53:45Z</dcterms:created>
  <dcterms:modified xsi:type="dcterms:W3CDTF">2025-09-05T17:33:04Z</dcterms:modified>
</cp:coreProperties>
</file>